
<file path=[Content_Types].xml><?xml version="1.0" encoding="utf-8"?>
<Types xmlns="http://schemas.openxmlformats.org/package/2006/content-types">
  <Default Extension="bin" ContentType="image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8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8" d="100"/>
          <a:sy n="108" d="100"/>
        </p:scale>
        <p:origin x="5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958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6.png"/><Relationship Id="rId18" Type="http://schemas.openxmlformats.org/officeDocument/2006/relationships/image" Target="../media/image171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64.png"/><Relationship Id="rId5" Type="http://schemas.openxmlformats.org/officeDocument/2006/relationships/image" Target="../media/image7.png"/><Relationship Id="rId15" Type="http://schemas.openxmlformats.org/officeDocument/2006/relationships/image" Target="../media/image168.png"/><Relationship Id="rId10" Type="http://schemas.openxmlformats.org/officeDocument/2006/relationships/image" Target="../media/image11.png"/><Relationship Id="rId19" Type="http://schemas.openxmlformats.org/officeDocument/2006/relationships/image" Target="../media/image172.png"/><Relationship Id="rId4" Type="http://schemas.openxmlformats.org/officeDocument/2006/relationships/image" Target="../media/image6.png"/><Relationship Id="rId9" Type="http://schemas.openxmlformats.org/officeDocument/2006/relationships/image" Target="../media/image163.png"/><Relationship Id="rId14" Type="http://schemas.openxmlformats.org/officeDocument/2006/relationships/image" Target="../media/image1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77.png"/><Relationship Id="rId5" Type="http://schemas.openxmlformats.org/officeDocument/2006/relationships/image" Target="../media/image7.png"/><Relationship Id="rId15" Type="http://schemas.openxmlformats.org/officeDocument/2006/relationships/image" Target="../media/image14.png"/><Relationship Id="rId10" Type="http://schemas.openxmlformats.org/officeDocument/2006/relationships/image" Target="../media/image176.png"/><Relationship Id="rId4" Type="http://schemas.openxmlformats.org/officeDocument/2006/relationships/image" Target="../media/image6.png"/><Relationship Id="rId9" Type="http://schemas.openxmlformats.org/officeDocument/2006/relationships/image" Target="../media/image175.pn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3" Type="http://schemas.openxmlformats.org/officeDocument/2006/relationships/image" Target="../media/image1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17" Type="http://schemas.openxmlformats.org/officeDocument/2006/relationships/image" Target="../media/image19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85.png"/><Relationship Id="rId5" Type="http://schemas.openxmlformats.org/officeDocument/2006/relationships/image" Target="../media/image7.png"/><Relationship Id="rId15" Type="http://schemas.openxmlformats.org/officeDocument/2006/relationships/image" Target="../media/image189.png"/><Relationship Id="rId10" Type="http://schemas.openxmlformats.org/officeDocument/2006/relationships/image" Target="../media/image184.png"/><Relationship Id="rId4" Type="http://schemas.openxmlformats.org/officeDocument/2006/relationships/image" Target="../media/image6.png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26" Type="http://schemas.openxmlformats.org/officeDocument/2006/relationships/image" Target="../media/image211.png"/><Relationship Id="rId3" Type="http://schemas.openxmlformats.org/officeDocument/2006/relationships/image" Target="../media/image1.png"/><Relationship Id="rId21" Type="http://schemas.openxmlformats.org/officeDocument/2006/relationships/image" Target="../media/image206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5" Type="http://schemas.openxmlformats.org/officeDocument/2006/relationships/image" Target="../media/image21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01.png"/><Relationship Id="rId20" Type="http://schemas.openxmlformats.org/officeDocument/2006/relationships/image" Target="../media/image205.png"/><Relationship Id="rId29" Type="http://schemas.openxmlformats.org/officeDocument/2006/relationships/image" Target="../media/image2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96.png"/><Relationship Id="rId24" Type="http://schemas.openxmlformats.org/officeDocument/2006/relationships/image" Target="../media/image209.png"/><Relationship Id="rId5" Type="http://schemas.openxmlformats.org/officeDocument/2006/relationships/image" Target="../media/image7.png"/><Relationship Id="rId15" Type="http://schemas.openxmlformats.org/officeDocument/2006/relationships/image" Target="../media/image200.png"/><Relationship Id="rId23" Type="http://schemas.openxmlformats.org/officeDocument/2006/relationships/image" Target="../media/image208.png"/><Relationship Id="rId28" Type="http://schemas.openxmlformats.org/officeDocument/2006/relationships/image" Target="../media/image213.png"/><Relationship Id="rId10" Type="http://schemas.openxmlformats.org/officeDocument/2006/relationships/image" Target="../media/image195.png"/><Relationship Id="rId19" Type="http://schemas.openxmlformats.org/officeDocument/2006/relationships/image" Target="../media/image204.png"/><Relationship Id="rId4" Type="http://schemas.openxmlformats.org/officeDocument/2006/relationships/image" Target="../media/image6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Relationship Id="rId22" Type="http://schemas.openxmlformats.org/officeDocument/2006/relationships/image" Target="../media/image207.png"/><Relationship Id="rId27" Type="http://schemas.openxmlformats.org/officeDocument/2006/relationships/image" Target="../media/image212.png"/><Relationship Id="rId30" Type="http://schemas.openxmlformats.org/officeDocument/2006/relationships/image" Target="../media/image2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18" Type="http://schemas.openxmlformats.org/officeDocument/2006/relationships/image" Target="../media/image227.png"/><Relationship Id="rId3" Type="http://schemas.openxmlformats.org/officeDocument/2006/relationships/image" Target="../media/image1.png"/><Relationship Id="rId21" Type="http://schemas.openxmlformats.org/officeDocument/2006/relationships/image" Target="../media/image230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25" Type="http://schemas.openxmlformats.org/officeDocument/2006/relationships/image" Target="../media/image23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20.png"/><Relationship Id="rId24" Type="http://schemas.openxmlformats.org/officeDocument/2006/relationships/image" Target="../media/image233.png"/><Relationship Id="rId5" Type="http://schemas.openxmlformats.org/officeDocument/2006/relationships/image" Target="../media/image7.png"/><Relationship Id="rId15" Type="http://schemas.openxmlformats.org/officeDocument/2006/relationships/image" Target="../media/image224.png"/><Relationship Id="rId23" Type="http://schemas.openxmlformats.org/officeDocument/2006/relationships/image" Target="../media/image232.png"/><Relationship Id="rId10" Type="http://schemas.openxmlformats.org/officeDocument/2006/relationships/image" Target="../media/image219.png"/><Relationship Id="rId19" Type="http://schemas.openxmlformats.org/officeDocument/2006/relationships/image" Target="../media/image228.png"/><Relationship Id="rId4" Type="http://schemas.openxmlformats.org/officeDocument/2006/relationships/image" Target="../media/image6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Relationship Id="rId22" Type="http://schemas.openxmlformats.org/officeDocument/2006/relationships/image" Target="../media/image2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39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38.png"/><Relationship Id="rId5" Type="http://schemas.openxmlformats.org/officeDocument/2006/relationships/image" Target="../media/image7.png"/><Relationship Id="rId10" Type="http://schemas.openxmlformats.org/officeDocument/2006/relationships/image" Target="../media/image237.png"/><Relationship Id="rId4" Type="http://schemas.openxmlformats.org/officeDocument/2006/relationships/image" Target="../media/image6.png"/><Relationship Id="rId9" Type="http://schemas.openxmlformats.org/officeDocument/2006/relationships/image" Target="../media/image2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6.png"/><Relationship Id="rId18" Type="http://schemas.openxmlformats.org/officeDocument/2006/relationships/image" Target="../media/image251.png"/><Relationship Id="rId3" Type="http://schemas.openxmlformats.org/officeDocument/2006/relationships/image" Target="../media/image1.png"/><Relationship Id="rId21" Type="http://schemas.openxmlformats.org/officeDocument/2006/relationships/image" Target="../media/image254.png"/><Relationship Id="rId7" Type="http://schemas.openxmlformats.org/officeDocument/2006/relationships/image" Target="../media/image240.png"/><Relationship Id="rId12" Type="http://schemas.openxmlformats.org/officeDocument/2006/relationships/image" Target="../media/image245.png"/><Relationship Id="rId17" Type="http://schemas.openxmlformats.org/officeDocument/2006/relationships/image" Target="../media/image25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49.png"/><Relationship Id="rId20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44.png"/><Relationship Id="rId24" Type="http://schemas.openxmlformats.org/officeDocument/2006/relationships/image" Target="../media/image234.png"/><Relationship Id="rId5" Type="http://schemas.openxmlformats.org/officeDocument/2006/relationships/image" Target="../media/image7.png"/><Relationship Id="rId15" Type="http://schemas.openxmlformats.org/officeDocument/2006/relationships/image" Target="../media/image248.png"/><Relationship Id="rId23" Type="http://schemas.openxmlformats.org/officeDocument/2006/relationships/image" Target="../media/image256.png"/><Relationship Id="rId10" Type="http://schemas.openxmlformats.org/officeDocument/2006/relationships/image" Target="../media/image243.png"/><Relationship Id="rId19" Type="http://schemas.openxmlformats.org/officeDocument/2006/relationships/image" Target="../media/image252.png"/><Relationship Id="rId4" Type="http://schemas.openxmlformats.org/officeDocument/2006/relationships/image" Target="../media/image6.png"/><Relationship Id="rId9" Type="http://schemas.openxmlformats.org/officeDocument/2006/relationships/image" Target="../media/image242.png"/><Relationship Id="rId14" Type="http://schemas.openxmlformats.org/officeDocument/2006/relationships/image" Target="../media/image247.png"/><Relationship Id="rId22" Type="http://schemas.openxmlformats.org/officeDocument/2006/relationships/image" Target="../media/image2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1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11" Type="http://schemas.openxmlformats.org/officeDocument/2006/relationships/image" Target="../media/image263.png"/><Relationship Id="rId5" Type="http://schemas.openxmlformats.org/officeDocument/2006/relationships/image" Target="../media/image258.png"/><Relationship Id="rId10" Type="http://schemas.openxmlformats.org/officeDocument/2006/relationships/image" Target="../media/image63.png"/><Relationship Id="rId4" Type="http://schemas.openxmlformats.org/officeDocument/2006/relationships/image" Target="../media/image257.bin"/><Relationship Id="rId9" Type="http://schemas.openxmlformats.org/officeDocument/2006/relationships/image" Target="../media/image2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.png"/><Relationship Id="rId21" Type="http://schemas.openxmlformats.org/officeDocument/2006/relationships/image" Target="../media/image29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5" Type="http://schemas.openxmlformats.org/officeDocument/2006/relationships/image" Target="../media/image7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" Type="http://schemas.openxmlformats.org/officeDocument/2006/relationships/image" Target="../media/image6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8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9" Type="http://schemas.openxmlformats.org/officeDocument/2006/relationships/image" Target="../media/image73.png"/><Relationship Id="rId21" Type="http://schemas.openxmlformats.org/officeDocument/2006/relationships/image" Target="../media/image55.png"/><Relationship Id="rId34" Type="http://schemas.openxmlformats.org/officeDocument/2006/relationships/image" Target="../media/image68.png"/><Relationship Id="rId7" Type="http://schemas.openxmlformats.org/officeDocument/2006/relationships/image" Target="../media/image42.png"/><Relationship Id="rId12" Type="http://schemas.openxmlformats.org/officeDocument/2006/relationships/image" Target="../media/image14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38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46.png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37" Type="http://schemas.openxmlformats.org/officeDocument/2006/relationships/image" Target="../media/image71.png"/><Relationship Id="rId5" Type="http://schemas.openxmlformats.org/officeDocument/2006/relationships/image" Target="../media/image7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36" Type="http://schemas.openxmlformats.org/officeDocument/2006/relationships/image" Target="../media/image70.png"/><Relationship Id="rId10" Type="http://schemas.openxmlformats.org/officeDocument/2006/relationships/image" Target="../media/image45.png"/><Relationship Id="rId19" Type="http://schemas.openxmlformats.org/officeDocument/2006/relationships/image" Target="../media/image53.png"/><Relationship Id="rId31" Type="http://schemas.openxmlformats.org/officeDocument/2006/relationships/image" Target="../media/image65.png"/><Relationship Id="rId4" Type="http://schemas.openxmlformats.org/officeDocument/2006/relationships/image" Target="../media/image6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Relationship Id="rId35" Type="http://schemas.openxmlformats.org/officeDocument/2006/relationships/image" Target="../media/image69.png"/><Relationship Id="rId8" Type="http://schemas.openxmlformats.org/officeDocument/2006/relationships/image" Target="../media/image43.png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74.png"/><Relationship Id="rId21" Type="http://schemas.openxmlformats.org/officeDocument/2006/relationships/image" Target="../media/image87.png"/><Relationship Id="rId7" Type="http://schemas.openxmlformats.org/officeDocument/2006/relationships/image" Target="../media/image75.png"/><Relationship Id="rId12" Type="http://schemas.openxmlformats.org/officeDocument/2006/relationships/image" Target="../media/image27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78.png"/><Relationship Id="rId5" Type="http://schemas.openxmlformats.org/officeDocument/2006/relationships/image" Target="../media/image7.png"/><Relationship Id="rId15" Type="http://schemas.openxmlformats.org/officeDocument/2006/relationships/image" Target="../media/image81.png"/><Relationship Id="rId10" Type="http://schemas.openxmlformats.org/officeDocument/2006/relationships/image" Target="../media/image77.png"/><Relationship Id="rId19" Type="http://schemas.openxmlformats.org/officeDocument/2006/relationships/image" Target="../media/image85.png"/><Relationship Id="rId4" Type="http://schemas.openxmlformats.org/officeDocument/2006/relationships/image" Target="../media/image6.png"/><Relationship Id="rId9" Type="http://schemas.openxmlformats.org/officeDocument/2006/relationships/image" Target="../media/image24.png"/><Relationship Id="rId14" Type="http://schemas.openxmlformats.org/officeDocument/2006/relationships/image" Target="../media/image80.png"/><Relationship Id="rId22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4.png"/><Relationship Id="rId18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89.png"/><Relationship Id="rId12" Type="http://schemas.openxmlformats.org/officeDocument/2006/relationships/image" Target="../media/image93.png"/><Relationship Id="rId17" Type="http://schemas.openxmlformats.org/officeDocument/2006/relationships/image" Target="../media/image9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92.png"/><Relationship Id="rId5" Type="http://schemas.openxmlformats.org/officeDocument/2006/relationships/image" Target="../media/image7.png"/><Relationship Id="rId15" Type="http://schemas.openxmlformats.org/officeDocument/2006/relationships/image" Target="../media/image96.png"/><Relationship Id="rId10" Type="http://schemas.openxmlformats.org/officeDocument/2006/relationships/image" Target="../media/image45.png"/><Relationship Id="rId4" Type="http://schemas.openxmlformats.org/officeDocument/2006/relationships/image" Target="../media/image6.png"/><Relationship Id="rId9" Type="http://schemas.openxmlformats.org/officeDocument/2006/relationships/image" Target="../media/image91.png"/><Relationship Id="rId14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9" Type="http://schemas.openxmlformats.org/officeDocument/2006/relationships/image" Target="../media/image131.png"/><Relationship Id="rId21" Type="http://schemas.openxmlformats.org/officeDocument/2006/relationships/image" Target="../media/image113.png"/><Relationship Id="rId34" Type="http://schemas.openxmlformats.org/officeDocument/2006/relationships/image" Target="../media/image126.png"/><Relationship Id="rId42" Type="http://schemas.openxmlformats.org/officeDocument/2006/relationships/image" Target="../media/image134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29" Type="http://schemas.openxmlformats.org/officeDocument/2006/relationships/image" Target="../media/image121.png"/><Relationship Id="rId41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32" Type="http://schemas.openxmlformats.org/officeDocument/2006/relationships/image" Target="../media/image124.png"/><Relationship Id="rId37" Type="http://schemas.openxmlformats.org/officeDocument/2006/relationships/image" Target="../media/image129.png"/><Relationship Id="rId40" Type="http://schemas.openxmlformats.org/officeDocument/2006/relationships/image" Target="../media/image132.png"/><Relationship Id="rId5" Type="http://schemas.openxmlformats.org/officeDocument/2006/relationships/image" Target="../media/image7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image" Target="../media/image120.png"/><Relationship Id="rId36" Type="http://schemas.openxmlformats.org/officeDocument/2006/relationships/image" Target="../media/image128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31" Type="http://schemas.openxmlformats.org/officeDocument/2006/relationships/image" Target="../media/image123.png"/><Relationship Id="rId4" Type="http://schemas.openxmlformats.org/officeDocument/2006/relationships/image" Target="../media/image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Relationship Id="rId30" Type="http://schemas.openxmlformats.org/officeDocument/2006/relationships/image" Target="../media/image122.png"/><Relationship Id="rId35" Type="http://schemas.openxmlformats.org/officeDocument/2006/relationships/image" Target="../media/image127.png"/><Relationship Id="rId43" Type="http://schemas.openxmlformats.org/officeDocument/2006/relationships/image" Target="../media/image135.png"/><Relationship Id="rId8" Type="http://schemas.openxmlformats.org/officeDocument/2006/relationships/image" Target="../media/image100.png"/><Relationship Id="rId3" Type="http://schemas.openxmlformats.org/officeDocument/2006/relationships/image" Target="../media/image1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33" Type="http://schemas.openxmlformats.org/officeDocument/2006/relationships/image" Target="../media/image125.png"/><Relationship Id="rId38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18" Type="http://schemas.openxmlformats.org/officeDocument/2006/relationships/image" Target="../media/image147.png"/><Relationship Id="rId26" Type="http://schemas.openxmlformats.org/officeDocument/2006/relationships/image" Target="../media/image155.png"/><Relationship Id="rId3" Type="http://schemas.openxmlformats.org/officeDocument/2006/relationships/image" Target="../media/image1.png"/><Relationship Id="rId21" Type="http://schemas.openxmlformats.org/officeDocument/2006/relationships/image" Target="../media/image150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5" Type="http://schemas.openxmlformats.org/officeDocument/2006/relationships/image" Target="../media/image15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45.png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40.png"/><Relationship Id="rId24" Type="http://schemas.openxmlformats.org/officeDocument/2006/relationships/image" Target="../media/image153.png"/><Relationship Id="rId5" Type="http://schemas.openxmlformats.org/officeDocument/2006/relationships/image" Target="../media/image7.png"/><Relationship Id="rId15" Type="http://schemas.openxmlformats.org/officeDocument/2006/relationships/image" Target="../media/image144.png"/><Relationship Id="rId23" Type="http://schemas.openxmlformats.org/officeDocument/2006/relationships/image" Target="../media/image152.png"/><Relationship Id="rId10" Type="http://schemas.openxmlformats.org/officeDocument/2006/relationships/image" Target="../media/image139.png"/><Relationship Id="rId19" Type="http://schemas.openxmlformats.org/officeDocument/2006/relationships/image" Target="../media/image148.png"/><Relationship Id="rId4" Type="http://schemas.openxmlformats.org/officeDocument/2006/relationships/image" Target="../media/image6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Relationship Id="rId22" Type="http://schemas.openxmlformats.org/officeDocument/2006/relationships/image" Target="../media/image1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6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59.png"/><Relationship Id="rId4" Type="http://schemas.openxmlformats.org/officeDocument/2006/relationships/image" Target="../media/image6.png"/><Relationship Id="rId9" Type="http://schemas.openxmlformats.org/officeDocument/2006/relationships/image" Target="../media/image1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0" y="4229100"/>
            <a:ext cx="7620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87075" y="190500"/>
            <a:ext cx="1114425" cy="31432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705600" y="2095500"/>
            <a:ext cx="4876800" cy="1143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B165FB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Seeing the Unseen</a:t>
            </a:r>
            <a:r>
              <a:rPr lang="en-US" sz="3600" b="1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at 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US" sz="3600" b="1" dirty="0">
                <a:solidFill>
                  <a:schemeClr val="bg1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80 km/h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Text 1"/>
          <p:cNvSpPr/>
          <p:nvPr/>
        </p:nvSpPr>
        <p:spPr>
          <a:xfrm>
            <a:off x="6705600" y="3390900"/>
            <a:ext cx="42672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first Edge-AI platform for real-time structural intelligence in High-Speed Rail</a:t>
            </a:r>
            <a:endParaRPr lang="en-US" sz="1500" dirty="0"/>
          </a:p>
        </p:txBody>
      </p:sp>
      <p:sp>
        <p:nvSpPr>
          <p:cNvPr id="9" name="Text 2"/>
          <p:cNvSpPr/>
          <p:nvPr/>
        </p:nvSpPr>
        <p:spPr>
          <a:xfrm>
            <a:off x="6705600" y="4419600"/>
            <a:ext cx="58521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Edge Computing | Motion Deblurring | Structural Intelligence</a:t>
            </a:r>
            <a:endParaRPr lang="en-US" sz="1050" dirty="0"/>
          </a:p>
        </p:txBody>
      </p:sp>
      <p:sp>
        <p:nvSpPr>
          <p:cNvPr id="10" name="Text 3"/>
          <p:cNvSpPr/>
          <p:nvPr/>
        </p:nvSpPr>
        <p:spPr>
          <a:xfrm>
            <a:off x="6705600" y="5981700"/>
            <a:ext cx="1737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RAILVISION AI</a:t>
            </a:r>
            <a:endParaRPr lang="en-US" sz="1500" dirty="0"/>
          </a:p>
        </p:txBody>
      </p:sp>
      <p:sp>
        <p:nvSpPr>
          <p:cNvPr id="11" name="Text 4"/>
          <p:cNvSpPr/>
          <p:nvPr/>
        </p:nvSpPr>
        <p:spPr>
          <a:xfrm>
            <a:off x="11001375" y="190500"/>
            <a:ext cx="1337310" cy="3143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4ADE8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System Active</a:t>
            </a:r>
            <a:endParaRPr lang="en-US" sz="1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050" y="190500"/>
            <a:ext cx="1695450" cy="3238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0" y="276225"/>
            <a:ext cx="152400" cy="152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990600"/>
            <a:ext cx="7620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6670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0480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657600"/>
            <a:ext cx="1905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42672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4686300"/>
            <a:ext cx="5181600" cy="876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7200" y="1433513"/>
            <a:ext cx="1524000" cy="1524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0" y="3262313"/>
            <a:ext cx="2667000" cy="101917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400" y="3414713"/>
            <a:ext cx="571500" cy="571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19850" y="3586163"/>
            <a:ext cx="228600" cy="228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15400" y="3262313"/>
            <a:ext cx="2667000" cy="101917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67800" y="3414713"/>
            <a:ext cx="571500" cy="571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39250" y="3586163"/>
            <a:ext cx="228600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6000" y="4510088"/>
            <a:ext cx="5486400" cy="1714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48400" y="4662488"/>
            <a:ext cx="4286250" cy="17145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10820400" y="190500"/>
            <a:ext cx="203454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ADE8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System Active</a:t>
            </a:r>
            <a:endParaRPr lang="en-US" sz="1200" dirty="0"/>
          </a:p>
        </p:txBody>
      </p:sp>
      <p:sp>
        <p:nvSpPr>
          <p:cNvPr id="21" name="Text 1"/>
          <p:cNvSpPr/>
          <p:nvPr/>
        </p:nvSpPr>
        <p:spPr>
          <a:xfrm>
            <a:off x="609600" y="5334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Safety Impact Assessment</a:t>
            </a:r>
            <a:endParaRPr lang="en-US" sz="2700" dirty="0"/>
          </a:p>
        </p:txBody>
      </p:sp>
      <p:sp>
        <p:nvSpPr>
          <p:cNvPr id="22" name="Text 2"/>
          <p:cNvSpPr/>
          <p:nvPr/>
        </p:nvSpPr>
        <p:spPr>
          <a:xfrm>
            <a:off x="609600" y="2095500"/>
            <a:ext cx="62179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C084FC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Quantifying the Safety Benefits</a:t>
            </a:r>
            <a:endParaRPr lang="en-US" sz="1800" dirty="0"/>
          </a:p>
        </p:txBody>
      </p:sp>
      <p:sp>
        <p:nvSpPr>
          <p:cNvPr id="23" name="Text 3"/>
          <p:cNvSpPr/>
          <p:nvPr/>
        </p:nvSpPr>
        <p:spPr>
          <a:xfrm>
            <a:off x="876300" y="2628900"/>
            <a:ext cx="46291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ADE8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78% reduction</a:t>
            </a: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in derailment risk over a five-year period</a:t>
            </a:r>
            <a:endParaRPr lang="en-US" sz="1200" dirty="0"/>
          </a:p>
        </p:txBody>
      </p:sp>
      <p:sp>
        <p:nvSpPr>
          <p:cNvPr id="24" name="Text 4"/>
          <p:cNvSpPr/>
          <p:nvPr/>
        </p:nvSpPr>
        <p:spPr>
          <a:xfrm>
            <a:off x="876300" y="3009900"/>
            <a:ext cx="4914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Early detection of structural weaknesses prevents failures before they occur</a:t>
            </a:r>
            <a:endParaRPr lang="en-US" sz="1200" dirty="0"/>
          </a:p>
        </p:txBody>
      </p:sp>
      <p:sp>
        <p:nvSpPr>
          <p:cNvPr id="25" name="Text 5"/>
          <p:cNvSpPr/>
          <p:nvPr/>
        </p:nvSpPr>
        <p:spPr>
          <a:xfrm>
            <a:off x="914400" y="3619500"/>
            <a:ext cx="4876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Protection of passengers, crew, and infrastructure from catastrophic failures</a:t>
            </a:r>
            <a:endParaRPr lang="en-US" sz="1200" dirty="0"/>
          </a:p>
        </p:txBody>
      </p:sp>
      <p:sp>
        <p:nvSpPr>
          <p:cNvPr id="26" name="Text 6"/>
          <p:cNvSpPr/>
          <p:nvPr/>
        </p:nvSpPr>
        <p:spPr>
          <a:xfrm>
            <a:off x="876300" y="4229100"/>
            <a:ext cx="46405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Shift from reactive to predictive maintenance approach</a:t>
            </a:r>
            <a:endParaRPr lang="en-US" sz="1200" dirty="0"/>
          </a:p>
        </p:txBody>
      </p:sp>
      <p:sp>
        <p:nvSpPr>
          <p:cNvPr id="27" name="Text 7"/>
          <p:cNvSpPr/>
          <p:nvPr/>
        </p:nvSpPr>
        <p:spPr>
          <a:xfrm>
            <a:off x="762000" y="4838700"/>
            <a:ext cx="48768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"Simulation models based on historical rail accident data and defect propagation rates indicate that RailVision AI can reduce derailment risk by 78% over a five-year period."</a:t>
            </a:r>
            <a:endParaRPr lang="en-US" sz="1050" dirty="0"/>
          </a:p>
        </p:txBody>
      </p:sp>
      <p:sp>
        <p:nvSpPr>
          <p:cNvPr id="28" name="Text 8"/>
          <p:cNvSpPr/>
          <p:nvPr/>
        </p:nvSpPr>
        <p:spPr>
          <a:xfrm>
            <a:off x="8279130" y="1871663"/>
            <a:ext cx="112014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4ADE8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78%</a:t>
            </a:r>
            <a:endParaRPr lang="en-US" sz="3600" dirty="0"/>
          </a:p>
        </p:txBody>
      </p:sp>
      <p:sp>
        <p:nvSpPr>
          <p:cNvPr id="29" name="Text 9"/>
          <p:cNvSpPr/>
          <p:nvPr/>
        </p:nvSpPr>
        <p:spPr>
          <a:xfrm>
            <a:off x="8279130" y="2328863"/>
            <a:ext cx="11201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Risk Reduction</a:t>
            </a:r>
            <a:endParaRPr lang="en-US" sz="1050" dirty="0"/>
          </a:p>
        </p:txBody>
      </p:sp>
      <p:sp>
        <p:nvSpPr>
          <p:cNvPr id="30" name="Text 10"/>
          <p:cNvSpPr/>
          <p:nvPr/>
        </p:nvSpPr>
        <p:spPr>
          <a:xfrm>
            <a:off x="6972300" y="3448050"/>
            <a:ext cx="16687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Baseline Risk</a:t>
            </a:r>
            <a:endParaRPr lang="en-US" sz="1050" dirty="0"/>
          </a:p>
        </p:txBody>
      </p:sp>
      <p:sp>
        <p:nvSpPr>
          <p:cNvPr id="31" name="Text 11"/>
          <p:cNvSpPr/>
          <p:nvPr/>
        </p:nvSpPr>
        <p:spPr>
          <a:xfrm>
            <a:off x="6972300" y="3638550"/>
            <a:ext cx="16687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1.2 incidents</a:t>
            </a:r>
            <a:endParaRPr lang="en-US" sz="1800" dirty="0"/>
          </a:p>
        </p:txBody>
      </p:sp>
      <p:sp>
        <p:nvSpPr>
          <p:cNvPr id="32" name="Text 12"/>
          <p:cNvSpPr/>
          <p:nvPr/>
        </p:nvSpPr>
        <p:spPr>
          <a:xfrm>
            <a:off x="6972300" y="3943350"/>
            <a:ext cx="16687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per 100 million km</a:t>
            </a:r>
            <a:endParaRPr lang="en-US" sz="900" dirty="0"/>
          </a:p>
        </p:txBody>
      </p:sp>
      <p:sp>
        <p:nvSpPr>
          <p:cNvPr id="33" name="Text 13"/>
          <p:cNvSpPr/>
          <p:nvPr/>
        </p:nvSpPr>
        <p:spPr>
          <a:xfrm>
            <a:off x="9791700" y="3448050"/>
            <a:ext cx="19088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With RailVision AI</a:t>
            </a:r>
            <a:endParaRPr lang="en-US" sz="1050" dirty="0"/>
          </a:p>
        </p:txBody>
      </p:sp>
      <p:sp>
        <p:nvSpPr>
          <p:cNvPr id="34" name="Text 14"/>
          <p:cNvSpPr/>
          <p:nvPr/>
        </p:nvSpPr>
        <p:spPr>
          <a:xfrm>
            <a:off x="9791700" y="3638550"/>
            <a:ext cx="190881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0.26 incidents</a:t>
            </a:r>
            <a:endParaRPr lang="en-US" sz="1800" dirty="0"/>
          </a:p>
        </p:txBody>
      </p:sp>
      <p:sp>
        <p:nvSpPr>
          <p:cNvPr id="35" name="Text 15"/>
          <p:cNvSpPr/>
          <p:nvPr/>
        </p:nvSpPr>
        <p:spPr>
          <a:xfrm>
            <a:off x="9791700" y="3943350"/>
            <a:ext cx="190881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per 100 million km</a:t>
            </a:r>
            <a:endParaRPr lang="en-US" sz="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050" y="190500"/>
            <a:ext cx="1695450" cy="3238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0" y="276225"/>
            <a:ext cx="152400" cy="152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990600"/>
            <a:ext cx="7620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266950"/>
            <a:ext cx="4267200" cy="800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419350"/>
            <a:ext cx="352425" cy="495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0" y="2533650"/>
            <a:ext cx="123825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295650"/>
            <a:ext cx="4267200" cy="800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3448050"/>
            <a:ext cx="419100" cy="495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300" y="3562350"/>
            <a:ext cx="19050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324350"/>
            <a:ext cx="4267200" cy="800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" y="4476750"/>
            <a:ext cx="419100" cy="495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6300" y="4591050"/>
            <a:ext cx="190500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5353050"/>
            <a:ext cx="4267200" cy="8763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81600" y="1257300"/>
            <a:ext cx="6400800" cy="5143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34000" y="1752600"/>
            <a:ext cx="6096000" cy="333375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10820400" y="190500"/>
            <a:ext cx="203454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ADE8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System Active</a:t>
            </a:r>
            <a:endParaRPr lang="en-US" sz="1200" dirty="0"/>
          </a:p>
        </p:txBody>
      </p:sp>
      <p:sp>
        <p:nvSpPr>
          <p:cNvPr id="19" name="Text 1"/>
          <p:cNvSpPr/>
          <p:nvPr/>
        </p:nvSpPr>
        <p:spPr>
          <a:xfrm>
            <a:off x="609600" y="5334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ROI &amp; Cost Efficiency</a:t>
            </a:r>
            <a:endParaRPr lang="en-US" sz="2700" dirty="0"/>
          </a:p>
        </p:txBody>
      </p:sp>
      <p:sp>
        <p:nvSpPr>
          <p:cNvPr id="20" name="Text 2"/>
          <p:cNvSpPr/>
          <p:nvPr/>
        </p:nvSpPr>
        <p:spPr>
          <a:xfrm>
            <a:off x="609600" y="1428750"/>
            <a:ext cx="4267200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C084FC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Transforming Maintenance Economics</a:t>
            </a:r>
            <a:endParaRPr lang="en-US" sz="1800" dirty="0"/>
          </a:p>
        </p:txBody>
      </p:sp>
      <p:sp>
        <p:nvSpPr>
          <p:cNvPr id="21" name="Text 3"/>
          <p:cNvSpPr/>
          <p:nvPr/>
        </p:nvSpPr>
        <p:spPr>
          <a:xfrm>
            <a:off x="1266825" y="2419350"/>
            <a:ext cx="24460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40% Reduction</a:t>
            </a:r>
            <a:endParaRPr lang="en-US" sz="1500" dirty="0"/>
          </a:p>
        </p:txBody>
      </p:sp>
      <p:sp>
        <p:nvSpPr>
          <p:cNvPr id="22" name="Text 4"/>
          <p:cNvSpPr/>
          <p:nvPr/>
        </p:nvSpPr>
        <p:spPr>
          <a:xfrm>
            <a:off x="1266825" y="2686050"/>
            <a:ext cx="2446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 annual maintenance costs</a:t>
            </a:r>
            <a:endParaRPr lang="en-US" sz="1200" dirty="0"/>
          </a:p>
        </p:txBody>
      </p:sp>
      <p:sp>
        <p:nvSpPr>
          <p:cNvPr id="23" name="Text 5"/>
          <p:cNvSpPr/>
          <p:nvPr/>
        </p:nvSpPr>
        <p:spPr>
          <a:xfrm>
            <a:off x="1333500" y="3448050"/>
            <a:ext cx="15430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35% Increase</a:t>
            </a:r>
            <a:endParaRPr lang="en-US" sz="1500" dirty="0"/>
          </a:p>
        </p:txBody>
      </p:sp>
      <p:sp>
        <p:nvSpPr>
          <p:cNvPr id="24" name="Text 6"/>
          <p:cNvSpPr/>
          <p:nvPr/>
        </p:nvSpPr>
        <p:spPr>
          <a:xfrm>
            <a:off x="1333500" y="3714750"/>
            <a:ext cx="15430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 asset uptime</a:t>
            </a:r>
            <a:endParaRPr lang="en-US" sz="1200" dirty="0"/>
          </a:p>
        </p:txBody>
      </p:sp>
      <p:sp>
        <p:nvSpPr>
          <p:cNvPr id="25" name="Text 7"/>
          <p:cNvSpPr/>
          <p:nvPr/>
        </p:nvSpPr>
        <p:spPr>
          <a:xfrm>
            <a:off x="1333500" y="4476750"/>
            <a:ext cx="28346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60% Decrease</a:t>
            </a:r>
            <a:endParaRPr lang="en-US" sz="1500" dirty="0"/>
          </a:p>
        </p:txBody>
      </p:sp>
      <p:sp>
        <p:nvSpPr>
          <p:cNvPr id="26" name="Text 8"/>
          <p:cNvSpPr/>
          <p:nvPr/>
        </p:nvSpPr>
        <p:spPr>
          <a:xfrm>
            <a:off x="1333500" y="4743450"/>
            <a:ext cx="28346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 emergency repair interventions</a:t>
            </a:r>
            <a:endParaRPr lang="en-US" sz="1200" dirty="0"/>
          </a:p>
        </p:txBody>
      </p:sp>
      <p:sp>
        <p:nvSpPr>
          <p:cNvPr id="27" name="Text 9"/>
          <p:cNvSpPr/>
          <p:nvPr/>
        </p:nvSpPr>
        <p:spPr>
          <a:xfrm>
            <a:off x="762000" y="5505450"/>
            <a:ext cx="39624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"The shift to condition-based maintenance enabled by RailVision AI results in substantial cost savings while improving operational efficiency."</a:t>
            </a:r>
            <a:endParaRPr lang="en-US" sz="1050" dirty="0"/>
          </a:p>
        </p:txBody>
      </p:sp>
      <p:sp>
        <p:nvSpPr>
          <p:cNvPr id="28" name="Text 10"/>
          <p:cNvSpPr/>
          <p:nvPr/>
        </p:nvSpPr>
        <p:spPr>
          <a:xfrm>
            <a:off x="5334000" y="1409700"/>
            <a:ext cx="609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Maintenance Optimization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050" y="190500"/>
            <a:ext cx="1695450" cy="3238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0" y="276225"/>
            <a:ext cx="152400" cy="152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990600"/>
            <a:ext cx="7620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790700"/>
            <a:ext cx="5372100" cy="1562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1981200"/>
            <a:ext cx="476250" cy="476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925" y="2066925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8750" y="23622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8750" y="26670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8750" y="29718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1790700"/>
            <a:ext cx="5372100" cy="1562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1981200"/>
            <a:ext cx="476250" cy="4762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24625" y="2066925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9450" y="23622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9450" y="26670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9450" y="29718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581400"/>
            <a:ext cx="5372100" cy="1562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3771900"/>
            <a:ext cx="476250" cy="4762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3925" y="3857625"/>
            <a:ext cx="22860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8750" y="41529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8750" y="44577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8750" y="47625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3581400"/>
            <a:ext cx="5372100" cy="15621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3771900"/>
            <a:ext cx="476250" cy="47625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96050" y="3857625"/>
            <a:ext cx="285750" cy="3048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9450" y="4152900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9450" y="445770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9450" y="4762500"/>
            <a:ext cx="15240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95700" y="5400675"/>
            <a:ext cx="133350" cy="13335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10820400" y="190500"/>
            <a:ext cx="203454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ADE8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System Active</a:t>
            </a:r>
            <a:endParaRPr lang="en-US" sz="1200" dirty="0"/>
          </a:p>
        </p:txBody>
      </p:sp>
      <p:sp>
        <p:nvSpPr>
          <p:cNvPr id="32" name="Text 1"/>
          <p:cNvSpPr/>
          <p:nvPr/>
        </p:nvSpPr>
        <p:spPr>
          <a:xfrm>
            <a:off x="609600" y="5334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Technical Specifications</a:t>
            </a:r>
            <a:endParaRPr lang="en-US" sz="2700" dirty="0"/>
          </a:p>
        </p:txBody>
      </p:sp>
      <p:sp>
        <p:nvSpPr>
          <p:cNvPr id="33" name="Text 2"/>
          <p:cNvSpPr/>
          <p:nvPr/>
        </p:nvSpPr>
        <p:spPr>
          <a:xfrm>
            <a:off x="609600" y="1257300"/>
            <a:ext cx="10972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C084FC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Hardware Requirements</a:t>
            </a:r>
            <a:endParaRPr lang="en-US" sz="1800" dirty="0"/>
          </a:p>
        </p:txBody>
      </p:sp>
      <p:sp>
        <p:nvSpPr>
          <p:cNvPr id="34" name="Text 3"/>
          <p:cNvSpPr/>
          <p:nvPr/>
        </p:nvSpPr>
        <p:spPr>
          <a:xfrm>
            <a:off x="1428750" y="1981200"/>
            <a:ext cx="4343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IP67 Ruggedization</a:t>
            </a:r>
            <a:endParaRPr lang="en-US" sz="1500" dirty="0"/>
          </a:p>
        </p:txBody>
      </p:sp>
      <p:sp>
        <p:nvSpPr>
          <p:cNvPr id="35" name="Text 4"/>
          <p:cNvSpPr/>
          <p:nvPr/>
        </p:nvSpPr>
        <p:spPr>
          <a:xfrm>
            <a:off x="1466850" y="2324100"/>
            <a:ext cx="4572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Protection against dust and water ingress</a:t>
            </a:r>
            <a:endParaRPr lang="en-US" sz="1200" dirty="0"/>
          </a:p>
        </p:txBody>
      </p:sp>
      <p:sp>
        <p:nvSpPr>
          <p:cNvPr id="36" name="Text 5"/>
          <p:cNvSpPr/>
          <p:nvPr/>
        </p:nvSpPr>
        <p:spPr>
          <a:xfrm>
            <a:off x="1466850" y="2628900"/>
            <a:ext cx="4572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Shock-absorbing mounts for vibration mitigation</a:t>
            </a:r>
            <a:endParaRPr lang="en-US" sz="1200" dirty="0"/>
          </a:p>
        </p:txBody>
      </p:sp>
      <p:sp>
        <p:nvSpPr>
          <p:cNvPr id="37" name="Text 6"/>
          <p:cNvSpPr/>
          <p:nvPr/>
        </p:nvSpPr>
        <p:spPr>
          <a:xfrm>
            <a:off x="1466850" y="2933700"/>
            <a:ext cx="4572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Tested to withstand vibration levels up to 20g</a:t>
            </a:r>
            <a:endParaRPr lang="en-US" sz="1200" dirty="0"/>
          </a:p>
        </p:txBody>
      </p:sp>
      <p:sp>
        <p:nvSpPr>
          <p:cNvPr id="38" name="Text 7"/>
          <p:cNvSpPr/>
          <p:nvPr/>
        </p:nvSpPr>
        <p:spPr>
          <a:xfrm>
            <a:off x="7029450" y="1981200"/>
            <a:ext cx="43776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Railway Standards Compliance</a:t>
            </a:r>
            <a:endParaRPr lang="en-US" sz="1500" dirty="0"/>
          </a:p>
        </p:txBody>
      </p:sp>
      <p:sp>
        <p:nvSpPr>
          <p:cNvPr id="39" name="Text 8"/>
          <p:cNvSpPr/>
          <p:nvPr/>
        </p:nvSpPr>
        <p:spPr>
          <a:xfrm>
            <a:off x="7067550" y="2324100"/>
            <a:ext cx="46062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 50155 railway electronic equipment standards</a:t>
            </a:r>
            <a:endParaRPr lang="en-US" sz="1200" dirty="0"/>
          </a:p>
        </p:txBody>
      </p:sp>
      <p:sp>
        <p:nvSpPr>
          <p:cNvPr id="40" name="Text 9"/>
          <p:cNvSpPr/>
          <p:nvPr/>
        </p:nvSpPr>
        <p:spPr>
          <a:xfrm>
            <a:off x="7067550" y="2628900"/>
            <a:ext cx="46062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 45545-2 fire protection certification</a:t>
            </a:r>
            <a:endParaRPr lang="en-US" sz="1200" dirty="0"/>
          </a:p>
        </p:txBody>
      </p:sp>
      <p:sp>
        <p:nvSpPr>
          <p:cNvPr id="41" name="Text 10"/>
          <p:cNvSpPr/>
          <p:nvPr/>
        </p:nvSpPr>
        <p:spPr>
          <a:xfrm>
            <a:off x="7067550" y="2933700"/>
            <a:ext cx="46062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Military-grade reliability for harsh environments</a:t>
            </a:r>
            <a:endParaRPr lang="en-US" sz="1200" dirty="0"/>
          </a:p>
        </p:txBody>
      </p:sp>
      <p:sp>
        <p:nvSpPr>
          <p:cNvPr id="42" name="Text 11"/>
          <p:cNvSpPr/>
          <p:nvPr/>
        </p:nvSpPr>
        <p:spPr>
          <a:xfrm>
            <a:off x="1428750" y="3771900"/>
            <a:ext cx="42176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Thermal Management</a:t>
            </a:r>
            <a:endParaRPr lang="en-US" sz="1500" dirty="0"/>
          </a:p>
        </p:txBody>
      </p:sp>
      <p:sp>
        <p:nvSpPr>
          <p:cNvPr id="43" name="Text 12"/>
          <p:cNvSpPr/>
          <p:nvPr/>
        </p:nvSpPr>
        <p:spPr>
          <a:xfrm>
            <a:off x="1466850" y="4114800"/>
            <a:ext cx="44462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Active cooling system for continuous operation</a:t>
            </a:r>
            <a:endParaRPr lang="en-US" sz="1200" dirty="0"/>
          </a:p>
        </p:txBody>
      </p:sp>
      <p:sp>
        <p:nvSpPr>
          <p:cNvPr id="44" name="Text 13"/>
          <p:cNvSpPr/>
          <p:nvPr/>
        </p:nvSpPr>
        <p:spPr>
          <a:xfrm>
            <a:off x="1466850" y="4419600"/>
            <a:ext cx="44462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Prevents overheating during prolonged use</a:t>
            </a:r>
            <a:endParaRPr lang="en-US" sz="1200" dirty="0"/>
          </a:p>
        </p:txBody>
      </p:sp>
      <p:sp>
        <p:nvSpPr>
          <p:cNvPr id="45" name="Text 14"/>
          <p:cNvSpPr/>
          <p:nvPr/>
        </p:nvSpPr>
        <p:spPr>
          <a:xfrm>
            <a:off x="1466850" y="4724400"/>
            <a:ext cx="44462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Wide operating temperature range</a:t>
            </a:r>
            <a:endParaRPr lang="en-US" sz="1200" dirty="0"/>
          </a:p>
        </p:txBody>
      </p:sp>
      <p:sp>
        <p:nvSpPr>
          <p:cNvPr id="46" name="Text 15"/>
          <p:cNvSpPr/>
          <p:nvPr/>
        </p:nvSpPr>
        <p:spPr>
          <a:xfrm>
            <a:off x="7029450" y="3771900"/>
            <a:ext cx="47777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Mechanical Interface</a:t>
            </a:r>
            <a:endParaRPr lang="en-US" sz="1500" dirty="0"/>
          </a:p>
        </p:txBody>
      </p:sp>
      <p:sp>
        <p:nvSpPr>
          <p:cNvPr id="47" name="Text 16"/>
          <p:cNvSpPr/>
          <p:nvPr/>
        </p:nvSpPr>
        <p:spPr>
          <a:xfrm>
            <a:off x="7067550" y="4114800"/>
            <a:ext cx="50063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Modular design for easy maintenance</a:t>
            </a:r>
            <a:endParaRPr lang="en-US" sz="1200" dirty="0"/>
          </a:p>
        </p:txBody>
      </p:sp>
      <p:sp>
        <p:nvSpPr>
          <p:cNvPr id="48" name="Text 17"/>
          <p:cNvSpPr/>
          <p:nvPr/>
        </p:nvSpPr>
        <p:spPr>
          <a:xfrm>
            <a:off x="7067550" y="4419600"/>
            <a:ext cx="50063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CAN bus interface for train velocity synchronization</a:t>
            </a:r>
            <a:endParaRPr lang="en-US" sz="1200" dirty="0"/>
          </a:p>
        </p:txBody>
      </p:sp>
      <p:sp>
        <p:nvSpPr>
          <p:cNvPr id="49" name="Text 18"/>
          <p:cNvSpPr/>
          <p:nvPr/>
        </p:nvSpPr>
        <p:spPr>
          <a:xfrm>
            <a:off x="7067550" y="4724400"/>
            <a:ext cx="50063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Field-replaceable components for long-term reliability</a:t>
            </a:r>
            <a:endParaRPr lang="en-US" sz="1200" dirty="0"/>
          </a:p>
        </p:txBody>
      </p:sp>
      <p:sp>
        <p:nvSpPr>
          <p:cNvPr id="50" name="Text 19"/>
          <p:cNvSpPr/>
          <p:nvPr/>
        </p:nvSpPr>
        <p:spPr>
          <a:xfrm>
            <a:off x="-487680" y="5372100"/>
            <a:ext cx="131673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9CA3A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All components designed for 24/7 operation in high-speed rail environments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050" y="190500"/>
            <a:ext cx="1695450" cy="3238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0" y="276225"/>
            <a:ext cx="152400" cy="152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990600"/>
            <a:ext cx="7620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714500"/>
            <a:ext cx="5181600" cy="2171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1962150"/>
            <a:ext cx="381000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207645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2609850"/>
            <a:ext cx="3810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" y="272415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3257550"/>
            <a:ext cx="381000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4875" y="3371850"/>
            <a:ext cx="17145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4076700"/>
            <a:ext cx="5181600" cy="1295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46863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" y="49911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1219200"/>
            <a:ext cx="5181600" cy="1905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0800" y="1219200"/>
            <a:ext cx="5181600" cy="1905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19875" y="1362075"/>
            <a:ext cx="476250" cy="4762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29413" y="1485900"/>
            <a:ext cx="257175" cy="228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63275" y="1362075"/>
            <a:ext cx="476250" cy="4762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87100" y="1485900"/>
            <a:ext cx="228600" cy="228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53475" y="2428875"/>
            <a:ext cx="476250" cy="4762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877300" y="2552700"/>
            <a:ext cx="228600" cy="228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00800" y="3314700"/>
            <a:ext cx="5181600" cy="2590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91300" y="3886200"/>
            <a:ext cx="2343150" cy="7239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05600" y="405765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048750" y="3886200"/>
            <a:ext cx="2343150" cy="7239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163050" y="405765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591300" y="4724400"/>
            <a:ext cx="2343150" cy="9906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705600" y="4895850"/>
            <a:ext cx="95250" cy="152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048750" y="4724400"/>
            <a:ext cx="2343150" cy="9906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163050" y="4893638"/>
            <a:ext cx="133350" cy="152400"/>
          </a:xfrm>
          <a:prstGeom prst="rect">
            <a:avLst/>
          </a:prstGeom>
        </p:spPr>
      </p:pic>
      <p:sp>
        <p:nvSpPr>
          <p:cNvPr id="33" name="Text 0"/>
          <p:cNvSpPr/>
          <p:nvPr/>
        </p:nvSpPr>
        <p:spPr>
          <a:xfrm>
            <a:off x="10820400" y="190500"/>
            <a:ext cx="203454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ADE8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System Active</a:t>
            </a:r>
            <a:endParaRPr lang="en-US" sz="1200" dirty="0"/>
          </a:p>
        </p:txBody>
      </p:sp>
      <p:sp>
        <p:nvSpPr>
          <p:cNvPr id="34" name="Text 1"/>
          <p:cNvSpPr/>
          <p:nvPr/>
        </p:nvSpPr>
        <p:spPr>
          <a:xfrm>
            <a:off x="609600" y="5334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Multi-Spectrum Imaging Capabilities</a:t>
            </a:r>
            <a:endParaRPr lang="en-US" sz="2700" dirty="0"/>
          </a:p>
        </p:txBody>
      </p:sp>
      <p:sp>
        <p:nvSpPr>
          <p:cNvPr id="35" name="Text 2"/>
          <p:cNvSpPr/>
          <p:nvPr/>
        </p:nvSpPr>
        <p:spPr>
          <a:xfrm>
            <a:off x="609600" y="1219200"/>
            <a:ext cx="62179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C084FC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Dual-Spectrum Technology</a:t>
            </a:r>
            <a:endParaRPr lang="en-US" sz="1800" dirty="0"/>
          </a:p>
        </p:txBody>
      </p:sp>
      <p:sp>
        <p:nvSpPr>
          <p:cNvPr id="36" name="Text 3"/>
          <p:cNvSpPr/>
          <p:nvPr/>
        </p:nvSpPr>
        <p:spPr>
          <a:xfrm>
            <a:off x="1333500" y="1905000"/>
            <a:ext cx="39090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60 FPS Multi-Spectrum Cameras</a:t>
            </a:r>
            <a:endParaRPr lang="en-US" sz="1500" dirty="0"/>
          </a:p>
        </p:txBody>
      </p:sp>
      <p:sp>
        <p:nvSpPr>
          <p:cNvPr id="37" name="Text 4"/>
          <p:cNvSpPr/>
          <p:nvPr/>
        </p:nvSpPr>
        <p:spPr>
          <a:xfrm>
            <a:off x="1333500" y="2171700"/>
            <a:ext cx="39090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Simultaneous visible and infrared light capture</a:t>
            </a:r>
            <a:endParaRPr lang="en-US" sz="1200" dirty="0"/>
          </a:p>
        </p:txBody>
      </p:sp>
      <p:sp>
        <p:nvSpPr>
          <p:cNvPr id="38" name="Text 5"/>
          <p:cNvSpPr/>
          <p:nvPr/>
        </p:nvSpPr>
        <p:spPr>
          <a:xfrm>
            <a:off x="1333500" y="2552700"/>
            <a:ext cx="28460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Perfect Synchronization</a:t>
            </a:r>
            <a:endParaRPr lang="en-US" sz="1500" dirty="0"/>
          </a:p>
        </p:txBody>
      </p:sp>
      <p:sp>
        <p:nvSpPr>
          <p:cNvPr id="39" name="Text 6"/>
          <p:cNvSpPr/>
          <p:nvPr/>
        </p:nvSpPr>
        <p:spPr>
          <a:xfrm>
            <a:off x="1333500" y="2819400"/>
            <a:ext cx="28460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Synced with train velocity sensors</a:t>
            </a:r>
            <a:endParaRPr lang="en-US" sz="1200" dirty="0"/>
          </a:p>
        </p:txBody>
      </p:sp>
      <p:sp>
        <p:nvSpPr>
          <p:cNvPr id="40" name="Text 7"/>
          <p:cNvSpPr/>
          <p:nvPr/>
        </p:nvSpPr>
        <p:spPr>
          <a:xfrm>
            <a:off x="1333500" y="3200400"/>
            <a:ext cx="28232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High Frame Rate</a:t>
            </a:r>
            <a:endParaRPr lang="en-US" sz="1500" dirty="0"/>
          </a:p>
        </p:txBody>
      </p:sp>
      <p:sp>
        <p:nvSpPr>
          <p:cNvPr id="41" name="Text 8"/>
          <p:cNvSpPr/>
          <p:nvPr/>
        </p:nvSpPr>
        <p:spPr>
          <a:xfrm>
            <a:off x="1333500" y="3467100"/>
            <a:ext cx="28232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Real-time processing at 80 km/h</a:t>
            </a:r>
            <a:endParaRPr lang="en-US" sz="1200" dirty="0"/>
          </a:p>
        </p:txBody>
      </p:sp>
      <p:sp>
        <p:nvSpPr>
          <p:cNvPr id="42" name="Text 9"/>
          <p:cNvSpPr/>
          <p:nvPr/>
        </p:nvSpPr>
        <p:spPr>
          <a:xfrm>
            <a:off x="800100" y="4267200"/>
            <a:ext cx="57607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Environmental Performance</a:t>
            </a:r>
            <a:endParaRPr lang="en-US" sz="1500" dirty="0"/>
          </a:p>
        </p:txBody>
      </p:sp>
      <p:sp>
        <p:nvSpPr>
          <p:cNvPr id="43" name="Text 10"/>
          <p:cNvSpPr/>
          <p:nvPr/>
        </p:nvSpPr>
        <p:spPr>
          <a:xfrm>
            <a:off x="1066800" y="4648200"/>
            <a:ext cx="41833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Clear visibility in tunnels and nighttime operations</a:t>
            </a:r>
            <a:endParaRPr lang="en-US" sz="1200" dirty="0"/>
          </a:p>
        </p:txBody>
      </p:sp>
      <p:sp>
        <p:nvSpPr>
          <p:cNvPr id="44" name="Text 11"/>
          <p:cNvSpPr/>
          <p:nvPr/>
        </p:nvSpPr>
        <p:spPr>
          <a:xfrm>
            <a:off x="1066800" y="4953000"/>
            <a:ext cx="36804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Reliable operation during rain, snow, and fog</a:t>
            </a:r>
            <a:endParaRPr lang="en-US" sz="1200" dirty="0"/>
          </a:p>
        </p:txBody>
      </p:sp>
      <p:sp>
        <p:nvSpPr>
          <p:cNvPr id="45" name="Text 12"/>
          <p:cNvSpPr/>
          <p:nvPr/>
        </p:nvSpPr>
        <p:spPr>
          <a:xfrm>
            <a:off x="6543675" y="1914525"/>
            <a:ext cx="7543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1F2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Visible Light</a:t>
            </a:r>
            <a:endParaRPr lang="en-US" sz="900" dirty="0"/>
          </a:p>
        </p:txBody>
      </p:sp>
      <p:sp>
        <p:nvSpPr>
          <p:cNvPr id="46" name="Text 13"/>
          <p:cNvSpPr/>
          <p:nvPr/>
        </p:nvSpPr>
        <p:spPr>
          <a:xfrm>
            <a:off x="10996613" y="1914525"/>
            <a:ext cx="49149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1F2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Infrared</a:t>
            </a:r>
            <a:endParaRPr lang="en-US" sz="900" dirty="0"/>
          </a:p>
        </p:txBody>
      </p:sp>
      <p:sp>
        <p:nvSpPr>
          <p:cNvPr id="47" name="Text 14"/>
          <p:cNvSpPr/>
          <p:nvPr/>
        </p:nvSpPr>
        <p:spPr>
          <a:xfrm>
            <a:off x="6591300" y="3505200"/>
            <a:ext cx="57607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Operational Environments</a:t>
            </a:r>
            <a:endParaRPr lang="en-US" sz="1500" dirty="0"/>
          </a:p>
        </p:txBody>
      </p:sp>
      <p:sp>
        <p:nvSpPr>
          <p:cNvPr id="48" name="Text 15"/>
          <p:cNvSpPr/>
          <p:nvPr/>
        </p:nvSpPr>
        <p:spPr>
          <a:xfrm>
            <a:off x="6934200" y="4000500"/>
            <a:ext cx="1085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Low-Light</a:t>
            </a:r>
            <a:endParaRPr lang="en-US" sz="1350" dirty="0"/>
          </a:p>
        </p:txBody>
      </p:sp>
      <p:sp>
        <p:nvSpPr>
          <p:cNvPr id="49" name="Text 16"/>
          <p:cNvSpPr/>
          <p:nvPr/>
        </p:nvSpPr>
        <p:spPr>
          <a:xfrm>
            <a:off x="6705600" y="4305300"/>
            <a:ext cx="2537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Tunnels and nighttime operations</a:t>
            </a:r>
            <a:endParaRPr lang="en-US" sz="1050" dirty="0"/>
          </a:p>
        </p:txBody>
      </p:sp>
      <p:sp>
        <p:nvSpPr>
          <p:cNvPr id="50" name="Text 17"/>
          <p:cNvSpPr/>
          <p:nvPr/>
        </p:nvSpPr>
        <p:spPr>
          <a:xfrm>
            <a:off x="9391650" y="4000500"/>
            <a:ext cx="17945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Adverse Weather</a:t>
            </a:r>
            <a:endParaRPr lang="en-US" sz="1350" dirty="0"/>
          </a:p>
        </p:txBody>
      </p:sp>
      <p:sp>
        <p:nvSpPr>
          <p:cNvPr id="51" name="Text 18"/>
          <p:cNvSpPr/>
          <p:nvPr/>
        </p:nvSpPr>
        <p:spPr>
          <a:xfrm>
            <a:off x="9163050" y="4305300"/>
            <a:ext cx="2537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Rain, snow, fog penetration</a:t>
            </a:r>
            <a:endParaRPr lang="en-US" sz="1050" dirty="0"/>
          </a:p>
        </p:txBody>
      </p:sp>
      <p:sp>
        <p:nvSpPr>
          <p:cNvPr id="52" name="Text 19"/>
          <p:cNvSpPr/>
          <p:nvPr/>
        </p:nvSpPr>
        <p:spPr>
          <a:xfrm>
            <a:off x="6877050" y="4838700"/>
            <a:ext cx="22517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Temperature Analysis</a:t>
            </a:r>
            <a:endParaRPr lang="en-US" sz="1350" dirty="0"/>
          </a:p>
        </p:txBody>
      </p:sp>
      <p:sp>
        <p:nvSpPr>
          <p:cNvPr id="53" name="Text 20"/>
          <p:cNvSpPr/>
          <p:nvPr/>
        </p:nvSpPr>
        <p:spPr>
          <a:xfrm>
            <a:off x="6705600" y="5143500"/>
            <a:ext cx="2537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Heat signature detection</a:t>
            </a:r>
            <a:endParaRPr lang="en-US" sz="1050" dirty="0"/>
          </a:p>
        </p:txBody>
      </p:sp>
      <p:sp>
        <p:nvSpPr>
          <p:cNvPr id="54" name="Text 21"/>
          <p:cNvSpPr/>
          <p:nvPr/>
        </p:nvSpPr>
        <p:spPr>
          <a:xfrm>
            <a:off x="9357360" y="4819650"/>
            <a:ext cx="1905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High-Speed Operation</a:t>
            </a:r>
            <a:endParaRPr lang="en-US" sz="1350" dirty="0"/>
          </a:p>
        </p:txBody>
      </p:sp>
      <p:sp>
        <p:nvSpPr>
          <p:cNvPr id="55" name="Text 22"/>
          <p:cNvSpPr/>
          <p:nvPr/>
        </p:nvSpPr>
        <p:spPr>
          <a:xfrm>
            <a:off x="9159240" y="5143992"/>
            <a:ext cx="2537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Performance at 80 km/h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050" y="190500"/>
            <a:ext cx="1695450" cy="3238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0" y="276225"/>
            <a:ext cx="152400" cy="152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990600"/>
            <a:ext cx="7620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257300"/>
            <a:ext cx="2438400" cy="1485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1409700"/>
            <a:ext cx="609600" cy="609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8788" y="1562100"/>
            <a:ext cx="200025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2800" y="1990725"/>
            <a:ext cx="1219200" cy="190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800" y="1257300"/>
            <a:ext cx="2438400" cy="1485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91200" y="1409700"/>
            <a:ext cx="609600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0275" y="1562100"/>
            <a:ext cx="17145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0000" y="1990725"/>
            <a:ext cx="1219200" cy="190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1257300"/>
            <a:ext cx="2438400" cy="1485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58400" y="1409700"/>
            <a:ext cx="609600" cy="609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48900" y="1562100"/>
            <a:ext cx="22860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0" y="3276600"/>
            <a:ext cx="3505200" cy="18669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0100" y="3467100"/>
            <a:ext cx="457200" cy="457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7263" y="3562350"/>
            <a:ext cx="142875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43400" y="3276600"/>
            <a:ext cx="3505200" cy="18669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33900" y="3467100"/>
            <a:ext cx="457200" cy="457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76775" y="3562350"/>
            <a:ext cx="171450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7200" y="3276600"/>
            <a:ext cx="3505200" cy="18669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67700" y="3467100"/>
            <a:ext cx="457200" cy="4572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77238" y="3562350"/>
            <a:ext cx="238125" cy="266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9600" y="5448300"/>
            <a:ext cx="10972800" cy="7620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2000" y="5676900"/>
            <a:ext cx="171450" cy="3048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10820400" y="190500"/>
            <a:ext cx="203454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ADE8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System Active</a:t>
            </a:r>
            <a:endParaRPr lang="en-US" sz="1200" dirty="0"/>
          </a:p>
        </p:txBody>
      </p:sp>
      <p:sp>
        <p:nvSpPr>
          <p:cNvPr id="29" name="Text 1"/>
          <p:cNvSpPr/>
          <p:nvPr/>
        </p:nvSpPr>
        <p:spPr>
          <a:xfrm>
            <a:off x="609600" y="5334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Fleet Management Integration</a:t>
            </a:r>
            <a:endParaRPr lang="en-US" sz="2700" dirty="0"/>
          </a:p>
        </p:txBody>
      </p:sp>
      <p:sp>
        <p:nvSpPr>
          <p:cNvPr id="30" name="Text 2"/>
          <p:cNvSpPr/>
          <p:nvPr/>
        </p:nvSpPr>
        <p:spPr>
          <a:xfrm>
            <a:off x="548640" y="2133600"/>
            <a:ext cx="2560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RailVision AI</a:t>
            </a:r>
            <a:endParaRPr lang="en-US" sz="1350" dirty="0"/>
          </a:p>
        </p:txBody>
      </p:sp>
      <p:sp>
        <p:nvSpPr>
          <p:cNvPr id="31" name="Text 3"/>
          <p:cNvSpPr/>
          <p:nvPr/>
        </p:nvSpPr>
        <p:spPr>
          <a:xfrm>
            <a:off x="548640" y="2400300"/>
            <a:ext cx="25603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Edge-AI Platform</a:t>
            </a:r>
            <a:endParaRPr lang="en-US" sz="1050" dirty="0"/>
          </a:p>
        </p:txBody>
      </p:sp>
      <p:sp>
        <p:nvSpPr>
          <p:cNvPr id="32" name="Text 4"/>
          <p:cNvSpPr/>
          <p:nvPr/>
        </p:nvSpPr>
        <p:spPr>
          <a:xfrm>
            <a:off x="4815840" y="2133600"/>
            <a:ext cx="2560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Fleet Management</a:t>
            </a:r>
            <a:endParaRPr lang="en-US" sz="1350" dirty="0"/>
          </a:p>
        </p:txBody>
      </p:sp>
      <p:sp>
        <p:nvSpPr>
          <p:cNvPr id="33" name="Text 5"/>
          <p:cNvSpPr/>
          <p:nvPr/>
        </p:nvSpPr>
        <p:spPr>
          <a:xfrm>
            <a:off x="4815840" y="2400300"/>
            <a:ext cx="25603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Work Order System</a:t>
            </a:r>
            <a:endParaRPr lang="en-US" sz="1050" dirty="0"/>
          </a:p>
        </p:txBody>
      </p:sp>
      <p:sp>
        <p:nvSpPr>
          <p:cNvPr id="34" name="Text 6"/>
          <p:cNvSpPr/>
          <p:nvPr/>
        </p:nvSpPr>
        <p:spPr>
          <a:xfrm>
            <a:off x="9083040" y="2133600"/>
            <a:ext cx="2560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Maintenance Team</a:t>
            </a:r>
            <a:endParaRPr lang="en-US" sz="1350" dirty="0"/>
          </a:p>
        </p:txBody>
      </p:sp>
      <p:sp>
        <p:nvSpPr>
          <p:cNvPr id="35" name="Text 7"/>
          <p:cNvSpPr/>
          <p:nvPr/>
        </p:nvSpPr>
        <p:spPr>
          <a:xfrm>
            <a:off x="9083040" y="2400300"/>
            <a:ext cx="25603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Field Operations</a:t>
            </a:r>
            <a:endParaRPr lang="en-US" sz="1050" dirty="0"/>
          </a:p>
        </p:txBody>
      </p:sp>
      <p:sp>
        <p:nvSpPr>
          <p:cNvPr id="36" name="Text 8"/>
          <p:cNvSpPr/>
          <p:nvPr/>
        </p:nvSpPr>
        <p:spPr>
          <a:xfrm>
            <a:off x="1409700" y="3467100"/>
            <a:ext cx="28689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Automated Work Orders</a:t>
            </a:r>
            <a:endParaRPr lang="en-US" sz="1500" dirty="0"/>
          </a:p>
        </p:txBody>
      </p:sp>
      <p:sp>
        <p:nvSpPr>
          <p:cNvPr id="37" name="Text 9"/>
          <p:cNvSpPr/>
          <p:nvPr/>
        </p:nvSpPr>
        <p:spPr>
          <a:xfrm>
            <a:off x="800100" y="4038600"/>
            <a:ext cx="31242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Auto-generates maintenance work orders based on predefined thresholds, reducing administrative overhead and ensuring timely interventions.</a:t>
            </a:r>
            <a:endParaRPr lang="en-US" sz="1200" dirty="0"/>
          </a:p>
        </p:txBody>
      </p:sp>
      <p:sp>
        <p:nvSpPr>
          <p:cNvPr id="38" name="Text 10"/>
          <p:cNvSpPr/>
          <p:nvPr/>
        </p:nvSpPr>
        <p:spPr>
          <a:xfrm>
            <a:off x="5143500" y="3467100"/>
            <a:ext cx="29146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Maintenance Scheduling</a:t>
            </a:r>
            <a:endParaRPr lang="en-US" sz="1500" dirty="0"/>
          </a:p>
        </p:txBody>
      </p:sp>
      <p:sp>
        <p:nvSpPr>
          <p:cNvPr id="39" name="Text 11"/>
          <p:cNvSpPr/>
          <p:nvPr/>
        </p:nvSpPr>
        <p:spPr>
          <a:xfrm>
            <a:off x="4533900" y="4038600"/>
            <a:ext cx="31242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Optimizes maintenance schedules by prioritizing defects based on severity and proximity to critical thresholds.</a:t>
            </a:r>
            <a:endParaRPr lang="en-US" sz="1200" dirty="0"/>
          </a:p>
        </p:txBody>
      </p:sp>
      <p:sp>
        <p:nvSpPr>
          <p:cNvPr id="40" name="Text 12"/>
          <p:cNvSpPr/>
          <p:nvPr/>
        </p:nvSpPr>
        <p:spPr>
          <a:xfrm>
            <a:off x="8877300" y="3467100"/>
            <a:ext cx="22402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Role-Based Access</a:t>
            </a:r>
            <a:endParaRPr lang="en-US" sz="1500" dirty="0"/>
          </a:p>
        </p:txBody>
      </p:sp>
      <p:sp>
        <p:nvSpPr>
          <p:cNvPr id="41" name="Text 13"/>
          <p:cNvSpPr/>
          <p:nvPr/>
        </p:nvSpPr>
        <p:spPr>
          <a:xfrm>
            <a:off x="8267700" y="4038600"/>
            <a:ext cx="31242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Supports multi-user access with tailored views based on user roles, ensuring relevant data visibility for field technicians and managers.</a:t>
            </a:r>
            <a:endParaRPr lang="en-US" sz="1200" dirty="0"/>
          </a:p>
        </p:txBody>
      </p:sp>
      <p:sp>
        <p:nvSpPr>
          <p:cNvPr id="42" name="Text 14"/>
          <p:cNvSpPr/>
          <p:nvPr/>
        </p:nvSpPr>
        <p:spPr>
          <a:xfrm>
            <a:off x="1085850" y="5600700"/>
            <a:ext cx="10344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Key Advantage:</a:t>
            </a: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The integration enables a shift from scheduled to condition-based maintenance, optimizing resource allocation and minimizing operational disruption.</a:t>
            </a:r>
            <a:endParaRPr lang="en-US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050" y="190500"/>
            <a:ext cx="1695450" cy="3238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0" y="276225"/>
            <a:ext cx="152400" cy="152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990600"/>
            <a:ext cx="7620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41935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028950"/>
            <a:ext cx="1143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638550"/>
            <a:ext cx="1905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44767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5124450"/>
            <a:ext cx="4267200" cy="685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81600" y="1257300"/>
            <a:ext cx="6400800" cy="5143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0" y="1752600"/>
            <a:ext cx="6096000" cy="333375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0820400" y="190500"/>
            <a:ext cx="203454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ADE8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System Active</a:t>
            </a:r>
            <a:endParaRPr lang="en-US" sz="1200" dirty="0"/>
          </a:p>
        </p:txBody>
      </p:sp>
      <p:sp>
        <p:nvSpPr>
          <p:cNvPr id="14" name="Text 1"/>
          <p:cNvSpPr/>
          <p:nvPr/>
        </p:nvSpPr>
        <p:spPr>
          <a:xfrm>
            <a:off x="609600" y="5334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Global Deployment Readiness</a:t>
            </a:r>
            <a:endParaRPr lang="en-US" sz="2700" dirty="0"/>
          </a:p>
        </p:txBody>
      </p:sp>
      <p:sp>
        <p:nvSpPr>
          <p:cNvPr id="15" name="Text 2"/>
          <p:cNvSpPr/>
          <p:nvPr/>
        </p:nvSpPr>
        <p:spPr>
          <a:xfrm>
            <a:off x="609600" y="1847850"/>
            <a:ext cx="51206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C084FC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Universal Applicability &amp; Reliability</a:t>
            </a:r>
            <a:endParaRPr lang="en-US" sz="1800" dirty="0"/>
          </a:p>
        </p:txBody>
      </p:sp>
      <p:sp>
        <p:nvSpPr>
          <p:cNvPr id="16" name="Text 3"/>
          <p:cNvSpPr/>
          <p:nvPr/>
        </p:nvSpPr>
        <p:spPr>
          <a:xfrm>
            <a:off x="876300" y="2381250"/>
            <a:ext cx="40005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Validated performance across </a:t>
            </a:r>
            <a:r>
              <a:rPr lang="en-US" sz="1200" b="1" dirty="0">
                <a:solidFill>
                  <a:srgbClr val="C084F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European</a:t>
            </a: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200" b="1" dirty="0">
                <a:solidFill>
                  <a:srgbClr val="C084F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Chinese</a:t>
            </a: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and </a:t>
            </a:r>
            <a:r>
              <a:rPr lang="en-US" sz="1200" b="1" dirty="0">
                <a:solidFill>
                  <a:srgbClr val="C084F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North American</a:t>
            </a: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rail networks</a:t>
            </a:r>
            <a:endParaRPr lang="en-US" sz="1200" dirty="0"/>
          </a:p>
        </p:txBody>
      </p:sp>
      <p:sp>
        <p:nvSpPr>
          <p:cNvPr id="17" name="Text 4"/>
          <p:cNvSpPr/>
          <p:nvPr/>
        </p:nvSpPr>
        <p:spPr>
          <a:xfrm>
            <a:off x="838200" y="2990850"/>
            <a:ext cx="4038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Field tests on Beijing-Shanghai High-Speed Railway confirmed system reliability under operational conditions</a:t>
            </a:r>
            <a:endParaRPr lang="en-US" sz="1200" dirty="0"/>
          </a:p>
        </p:txBody>
      </p:sp>
      <p:sp>
        <p:nvSpPr>
          <p:cNvPr id="18" name="Text 5"/>
          <p:cNvSpPr/>
          <p:nvPr/>
        </p:nvSpPr>
        <p:spPr>
          <a:xfrm>
            <a:off x="914400" y="3600450"/>
            <a:ext cx="39624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Benchmarked against industry standards including ADTSolution and ENSCO's Track Component Imaging System</a:t>
            </a:r>
            <a:endParaRPr lang="en-US" sz="1200" dirty="0"/>
          </a:p>
        </p:txBody>
      </p:sp>
      <p:sp>
        <p:nvSpPr>
          <p:cNvPr id="19" name="Text 6"/>
          <p:cNvSpPr/>
          <p:nvPr/>
        </p:nvSpPr>
        <p:spPr>
          <a:xfrm>
            <a:off x="876300" y="4438650"/>
            <a:ext cx="40005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Meets stringent EN 50155 (railway electronic equipment) and EN 45545-2 (fire protection) standards</a:t>
            </a:r>
            <a:endParaRPr lang="en-US" sz="1200" dirty="0"/>
          </a:p>
        </p:txBody>
      </p:sp>
      <p:sp>
        <p:nvSpPr>
          <p:cNvPr id="20" name="Text 7"/>
          <p:cNvSpPr/>
          <p:nvPr/>
        </p:nvSpPr>
        <p:spPr>
          <a:xfrm>
            <a:off x="762000" y="5276850"/>
            <a:ext cx="3962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"The system has been rigorously tested across diverse rail networks, validating its robustness under real-world conditions."</a:t>
            </a:r>
            <a:endParaRPr lang="en-US" sz="1050" dirty="0"/>
          </a:p>
        </p:txBody>
      </p:sp>
      <p:sp>
        <p:nvSpPr>
          <p:cNvPr id="21" name="Text 8"/>
          <p:cNvSpPr/>
          <p:nvPr/>
        </p:nvSpPr>
        <p:spPr>
          <a:xfrm>
            <a:off x="5334000" y="1409700"/>
            <a:ext cx="609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Global Validation Coverage</a:t>
            </a:r>
            <a:endParaRPr lang="en-US" sz="1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050" y="190500"/>
            <a:ext cx="1695450" cy="3238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0" y="276225"/>
            <a:ext cx="152400" cy="152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990600"/>
            <a:ext cx="7620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019300"/>
            <a:ext cx="10972800" cy="76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6761" y="1981200"/>
            <a:ext cx="114300" cy="114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1380" y="1981200"/>
            <a:ext cx="114300" cy="114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3161" y="1981200"/>
            <a:ext cx="114300" cy="1143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85090" y="1981200"/>
            <a:ext cx="114300" cy="114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5450" y="2743200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6900" y="287655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3876675"/>
            <a:ext cx="114300" cy="1333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4333875"/>
            <a:ext cx="114300" cy="1333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4791075"/>
            <a:ext cx="114300" cy="1333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38650" y="2743200"/>
            <a:ext cx="571500" cy="571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0100" y="2876550"/>
            <a:ext cx="22860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200" y="4143375"/>
            <a:ext cx="114300" cy="1333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200" y="4600575"/>
            <a:ext cx="114300" cy="1333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200" y="4867275"/>
            <a:ext cx="114300" cy="1333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81850" y="2743200"/>
            <a:ext cx="571500" cy="571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24725" y="2876550"/>
            <a:ext cx="285750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48400" y="4143375"/>
            <a:ext cx="114300" cy="1333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48400" y="4410075"/>
            <a:ext cx="114300" cy="1333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48400" y="4676775"/>
            <a:ext cx="114300" cy="13335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25050" y="2743200"/>
            <a:ext cx="571500" cy="5715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096500" y="2876550"/>
            <a:ext cx="228600" cy="3048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91600" y="4143375"/>
            <a:ext cx="114300" cy="13335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91600" y="4600575"/>
            <a:ext cx="114300" cy="13335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91600" y="4867275"/>
            <a:ext cx="114300" cy="13335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9600" y="5591175"/>
            <a:ext cx="10972800" cy="7620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2000" y="5819775"/>
            <a:ext cx="171450" cy="304800"/>
          </a:xfrm>
          <a:prstGeom prst="rect">
            <a:avLst/>
          </a:prstGeom>
        </p:spPr>
      </p:pic>
      <p:sp>
        <p:nvSpPr>
          <p:cNvPr id="33" name="Text 0"/>
          <p:cNvSpPr/>
          <p:nvPr/>
        </p:nvSpPr>
        <p:spPr>
          <a:xfrm>
            <a:off x="10820400" y="190500"/>
            <a:ext cx="203454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ADE8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System Active</a:t>
            </a:r>
            <a:endParaRPr lang="en-US" sz="1200" dirty="0"/>
          </a:p>
        </p:txBody>
      </p:sp>
      <p:sp>
        <p:nvSpPr>
          <p:cNvPr id="34" name="Text 1"/>
          <p:cNvSpPr/>
          <p:nvPr/>
        </p:nvSpPr>
        <p:spPr>
          <a:xfrm>
            <a:off x="609600" y="5334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Future Roadmap</a:t>
            </a:r>
            <a:endParaRPr lang="en-US" sz="2700" dirty="0"/>
          </a:p>
        </p:txBody>
      </p:sp>
      <p:sp>
        <p:nvSpPr>
          <p:cNvPr id="35" name="Text 2"/>
          <p:cNvSpPr/>
          <p:nvPr/>
        </p:nvSpPr>
        <p:spPr>
          <a:xfrm>
            <a:off x="609600" y="1257300"/>
            <a:ext cx="10972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C084FC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Technology Evolution Pathway</a:t>
            </a:r>
            <a:endParaRPr lang="en-US" sz="1800" dirty="0"/>
          </a:p>
        </p:txBody>
      </p:sp>
      <p:sp>
        <p:nvSpPr>
          <p:cNvPr id="36" name="Text 3"/>
          <p:cNvSpPr/>
          <p:nvPr/>
        </p:nvSpPr>
        <p:spPr>
          <a:xfrm>
            <a:off x="609600" y="2247900"/>
            <a:ext cx="219447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2026</a:t>
            </a:r>
            <a:endParaRPr lang="en-US" sz="1050" dirty="0"/>
          </a:p>
        </p:txBody>
      </p:sp>
      <p:sp>
        <p:nvSpPr>
          <p:cNvPr id="37" name="Text 4"/>
          <p:cNvSpPr/>
          <p:nvPr/>
        </p:nvSpPr>
        <p:spPr>
          <a:xfrm>
            <a:off x="3535710" y="2247900"/>
            <a:ext cx="219447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2027</a:t>
            </a:r>
            <a:endParaRPr lang="en-US" sz="1050" dirty="0"/>
          </a:p>
        </p:txBody>
      </p:sp>
      <p:sp>
        <p:nvSpPr>
          <p:cNvPr id="38" name="Text 5"/>
          <p:cNvSpPr/>
          <p:nvPr/>
        </p:nvSpPr>
        <p:spPr>
          <a:xfrm>
            <a:off x="6461820" y="2247900"/>
            <a:ext cx="219447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2028</a:t>
            </a:r>
            <a:endParaRPr lang="en-US" sz="1050" dirty="0"/>
          </a:p>
        </p:txBody>
      </p:sp>
      <p:sp>
        <p:nvSpPr>
          <p:cNvPr id="39" name="Text 6"/>
          <p:cNvSpPr/>
          <p:nvPr/>
        </p:nvSpPr>
        <p:spPr>
          <a:xfrm>
            <a:off x="9387929" y="2247900"/>
            <a:ext cx="219447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2029</a:t>
            </a:r>
            <a:endParaRPr lang="en-US" sz="1050" dirty="0"/>
          </a:p>
        </p:txBody>
      </p:sp>
      <p:sp>
        <p:nvSpPr>
          <p:cNvPr id="40" name="Text 7"/>
          <p:cNvSpPr/>
          <p:nvPr/>
        </p:nvSpPr>
        <p:spPr>
          <a:xfrm>
            <a:off x="518160" y="3457575"/>
            <a:ext cx="29260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Enhanced AI Models</a:t>
            </a:r>
            <a:endParaRPr lang="en-US" sz="1500" dirty="0"/>
          </a:p>
        </p:txBody>
      </p:sp>
      <p:sp>
        <p:nvSpPr>
          <p:cNvPr id="41" name="Text 8"/>
          <p:cNvSpPr/>
          <p:nvPr/>
        </p:nvSpPr>
        <p:spPr>
          <a:xfrm>
            <a:off x="952500" y="3838575"/>
            <a:ext cx="22479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Sub-millimeter precision at 90+ km/h</a:t>
            </a:r>
            <a:endParaRPr lang="en-US" sz="1050" dirty="0"/>
          </a:p>
        </p:txBody>
      </p:sp>
      <p:sp>
        <p:nvSpPr>
          <p:cNvPr id="42" name="Text 9"/>
          <p:cNvSpPr/>
          <p:nvPr/>
        </p:nvSpPr>
        <p:spPr>
          <a:xfrm>
            <a:off x="952500" y="4295775"/>
            <a:ext cx="22479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Adaptive learning from inspection data</a:t>
            </a:r>
            <a:endParaRPr lang="en-US" sz="1050" dirty="0"/>
          </a:p>
        </p:txBody>
      </p:sp>
      <p:sp>
        <p:nvSpPr>
          <p:cNvPr id="43" name="Text 10"/>
          <p:cNvSpPr/>
          <p:nvPr/>
        </p:nvSpPr>
        <p:spPr>
          <a:xfrm>
            <a:off x="952500" y="4752975"/>
            <a:ext cx="24917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Multi-spectrum fusion capabilities</a:t>
            </a:r>
            <a:endParaRPr lang="en-US" sz="1050" dirty="0"/>
          </a:p>
        </p:txBody>
      </p:sp>
      <p:sp>
        <p:nvSpPr>
          <p:cNvPr id="44" name="Text 11"/>
          <p:cNvSpPr/>
          <p:nvPr/>
        </p:nvSpPr>
        <p:spPr>
          <a:xfrm>
            <a:off x="3505200" y="3457575"/>
            <a:ext cx="24384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Expanded Defect Categories</a:t>
            </a:r>
            <a:endParaRPr lang="en-US" sz="1500" dirty="0"/>
          </a:p>
        </p:txBody>
      </p:sp>
      <p:sp>
        <p:nvSpPr>
          <p:cNvPr id="45" name="Text 12"/>
          <p:cNvSpPr/>
          <p:nvPr/>
        </p:nvSpPr>
        <p:spPr>
          <a:xfrm>
            <a:off x="3695700" y="4105275"/>
            <a:ext cx="22479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Real-time structural fatigue assessment</a:t>
            </a:r>
            <a:endParaRPr lang="en-US" sz="1050" dirty="0"/>
          </a:p>
        </p:txBody>
      </p:sp>
      <p:sp>
        <p:nvSpPr>
          <p:cNvPr id="46" name="Text 13"/>
          <p:cNvSpPr/>
          <p:nvPr/>
        </p:nvSpPr>
        <p:spPr>
          <a:xfrm>
            <a:off x="3695700" y="4562475"/>
            <a:ext cx="23202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Early-stage corrosion detection</a:t>
            </a:r>
            <a:endParaRPr lang="en-US" sz="1050" dirty="0"/>
          </a:p>
        </p:txBody>
      </p:sp>
      <p:sp>
        <p:nvSpPr>
          <p:cNvPr id="47" name="Text 14"/>
          <p:cNvSpPr/>
          <p:nvPr/>
        </p:nvSpPr>
        <p:spPr>
          <a:xfrm>
            <a:off x="3695700" y="4829175"/>
            <a:ext cx="21488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Material degradation analysis</a:t>
            </a:r>
            <a:endParaRPr lang="en-US" sz="1050" dirty="0"/>
          </a:p>
        </p:txBody>
      </p:sp>
      <p:sp>
        <p:nvSpPr>
          <p:cNvPr id="48" name="Text 15"/>
          <p:cNvSpPr/>
          <p:nvPr/>
        </p:nvSpPr>
        <p:spPr>
          <a:xfrm>
            <a:off x="6248400" y="3457575"/>
            <a:ext cx="24384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Autonomous Systems Integration</a:t>
            </a:r>
            <a:endParaRPr lang="en-US" sz="1500" dirty="0"/>
          </a:p>
        </p:txBody>
      </p:sp>
      <p:sp>
        <p:nvSpPr>
          <p:cNvPr id="49" name="Text 16"/>
          <p:cNvSpPr/>
          <p:nvPr/>
        </p:nvSpPr>
        <p:spPr>
          <a:xfrm>
            <a:off x="6438900" y="4105275"/>
            <a:ext cx="22745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Self-guided inspection vehicles</a:t>
            </a:r>
            <a:endParaRPr lang="en-US" sz="1050" dirty="0"/>
          </a:p>
        </p:txBody>
      </p:sp>
      <p:sp>
        <p:nvSpPr>
          <p:cNvPr id="50" name="Text 17"/>
          <p:cNvSpPr/>
          <p:nvPr/>
        </p:nvSpPr>
        <p:spPr>
          <a:xfrm>
            <a:off x="6438900" y="4371975"/>
            <a:ext cx="2628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Predictive maintenance automation</a:t>
            </a:r>
            <a:endParaRPr lang="en-US" sz="1050" dirty="0"/>
          </a:p>
        </p:txBody>
      </p:sp>
      <p:sp>
        <p:nvSpPr>
          <p:cNvPr id="51" name="Text 18"/>
          <p:cNvSpPr/>
          <p:nvPr/>
        </p:nvSpPr>
        <p:spPr>
          <a:xfrm>
            <a:off x="6438900" y="4638675"/>
            <a:ext cx="22479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Swarm intelligence for network-wide inspection</a:t>
            </a:r>
            <a:endParaRPr lang="en-US" sz="1050" dirty="0"/>
          </a:p>
        </p:txBody>
      </p:sp>
      <p:sp>
        <p:nvSpPr>
          <p:cNvPr id="52" name="Text 19"/>
          <p:cNvSpPr/>
          <p:nvPr/>
        </p:nvSpPr>
        <p:spPr>
          <a:xfrm>
            <a:off x="8991600" y="3457575"/>
            <a:ext cx="24384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Global Standards &amp; Ecosystem</a:t>
            </a:r>
            <a:endParaRPr lang="en-US" sz="1500" dirty="0"/>
          </a:p>
        </p:txBody>
      </p:sp>
      <p:sp>
        <p:nvSpPr>
          <p:cNvPr id="53" name="Text 20"/>
          <p:cNvSpPr/>
          <p:nvPr/>
        </p:nvSpPr>
        <p:spPr>
          <a:xfrm>
            <a:off x="9182100" y="4105275"/>
            <a:ext cx="22479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International railway safety integration</a:t>
            </a:r>
            <a:endParaRPr lang="en-US" sz="1050" dirty="0"/>
          </a:p>
        </p:txBody>
      </p:sp>
      <p:sp>
        <p:nvSpPr>
          <p:cNvPr id="54" name="Text 21"/>
          <p:cNvSpPr/>
          <p:nvPr/>
        </p:nvSpPr>
        <p:spPr>
          <a:xfrm>
            <a:off x="9182100" y="4562475"/>
            <a:ext cx="23774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Open API for third-party systems</a:t>
            </a:r>
            <a:endParaRPr lang="en-US" sz="1050" dirty="0"/>
          </a:p>
        </p:txBody>
      </p:sp>
      <p:sp>
        <p:nvSpPr>
          <p:cNvPr id="55" name="Text 22"/>
          <p:cNvSpPr/>
          <p:nvPr/>
        </p:nvSpPr>
        <p:spPr>
          <a:xfrm>
            <a:off x="9182100" y="4829175"/>
            <a:ext cx="22479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Global fleet health monitoring platform</a:t>
            </a:r>
            <a:endParaRPr lang="en-US" sz="1050" dirty="0"/>
          </a:p>
        </p:txBody>
      </p:sp>
      <p:sp>
        <p:nvSpPr>
          <p:cNvPr id="56" name="Text 23"/>
          <p:cNvSpPr/>
          <p:nvPr/>
        </p:nvSpPr>
        <p:spPr>
          <a:xfrm>
            <a:off x="1085850" y="5743575"/>
            <a:ext cx="10344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Vision:</a:t>
            </a: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Create a railway safety ecosystem where structural integrity is maintained proactively through AI-driven insights, enabling safe speeds of 350+ km/h while reducing maintenance costs by 45%.</a:t>
            </a:r>
            <a:endParaRPr lang="en-US" sz="1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picture-search.skywork.ai/aippt/image/sheet/1fd48506b38de017989268b82c608ce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2591" y="-53095"/>
            <a:ext cx="12358411" cy="701433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85900"/>
            <a:ext cx="914400" cy="38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1950" y="1790700"/>
            <a:ext cx="1714500" cy="1714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9175" y="2152650"/>
            <a:ext cx="40005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3733800"/>
            <a:ext cx="5486400" cy="1676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600" y="43815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600" y="46863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600" y="4991100"/>
            <a:ext cx="152400" cy="1524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609600" y="533400"/>
            <a:ext cx="131673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Redefining Railway Safety</a:t>
            </a:r>
            <a:endParaRPr lang="en-US" sz="3600" dirty="0"/>
          </a:p>
        </p:txBody>
      </p:sp>
      <p:sp>
        <p:nvSpPr>
          <p:cNvPr id="19" name="Text 1"/>
          <p:cNvSpPr/>
          <p:nvPr/>
        </p:nvSpPr>
        <p:spPr>
          <a:xfrm>
            <a:off x="609600" y="1104900"/>
            <a:ext cx="10972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C084FC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Ready for the Pilot Deployment?</a:t>
            </a:r>
            <a:endParaRPr lang="en-US" sz="1800" dirty="0"/>
          </a:p>
        </p:txBody>
      </p:sp>
      <p:sp>
        <p:nvSpPr>
          <p:cNvPr id="20" name="Text 2"/>
          <p:cNvSpPr/>
          <p:nvPr/>
        </p:nvSpPr>
        <p:spPr>
          <a:xfrm>
            <a:off x="609600" y="1752600"/>
            <a:ext cx="51816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Join us in transforming high-speed rail safety with the first Edge-AI platform capable of real-time structural intelligence at 90 km/h.</a:t>
            </a:r>
            <a:endParaRPr lang="en-US" sz="1350" dirty="0"/>
          </a:p>
        </p:txBody>
      </p:sp>
      <p:sp>
        <p:nvSpPr>
          <p:cNvPr id="21" name="Text 3"/>
          <p:cNvSpPr/>
          <p:nvPr/>
        </p:nvSpPr>
        <p:spPr>
          <a:xfrm>
            <a:off x="1219200" y="2857500"/>
            <a:ext cx="14744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chemeClr val="bg1"/>
                </a:solidFill>
              </a:rPr>
              <a:t>Varad </a:t>
            </a:r>
            <a:r>
              <a:rPr lang="en-US" sz="1200" dirty="0" err="1">
                <a:solidFill>
                  <a:schemeClr val="bg1"/>
                </a:solidFill>
              </a:rPr>
              <a:t>Vekariya</a:t>
            </a:r>
            <a:br>
              <a:rPr lang="en-US" sz="1200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 4"/>
          <p:cNvSpPr/>
          <p:nvPr/>
        </p:nvSpPr>
        <p:spPr>
          <a:xfrm>
            <a:off x="1219200" y="3086100"/>
            <a:ext cx="14744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Team Leader</a:t>
            </a:r>
            <a:endParaRPr lang="en-US" sz="1200" dirty="0"/>
          </a:p>
        </p:txBody>
      </p:sp>
      <p:sp>
        <p:nvSpPr>
          <p:cNvPr id="23" name="Text 5"/>
          <p:cNvSpPr/>
          <p:nvPr/>
        </p:nvSpPr>
        <p:spPr>
          <a:xfrm>
            <a:off x="1219200" y="3505200"/>
            <a:ext cx="14744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chemeClr val="bg1"/>
                </a:solidFill>
              </a:rPr>
              <a:t>Kunj Shah</a:t>
            </a:r>
          </a:p>
        </p:txBody>
      </p:sp>
      <p:sp>
        <p:nvSpPr>
          <p:cNvPr id="24" name="Text 6"/>
          <p:cNvSpPr/>
          <p:nvPr/>
        </p:nvSpPr>
        <p:spPr>
          <a:xfrm>
            <a:off x="1219200" y="3733800"/>
            <a:ext cx="14744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Backend Dev</a:t>
            </a:r>
            <a:endParaRPr lang="en-US" sz="1200" dirty="0"/>
          </a:p>
        </p:txBody>
      </p:sp>
      <p:sp>
        <p:nvSpPr>
          <p:cNvPr id="25" name="Text 7"/>
          <p:cNvSpPr/>
          <p:nvPr/>
        </p:nvSpPr>
        <p:spPr>
          <a:xfrm>
            <a:off x="1219200" y="4152900"/>
            <a:ext cx="1463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Girishan B</a:t>
            </a:r>
            <a:endParaRPr lang="en-US" sz="1200" dirty="0"/>
          </a:p>
        </p:txBody>
      </p:sp>
      <p:sp>
        <p:nvSpPr>
          <p:cNvPr id="26" name="Text 8"/>
          <p:cNvSpPr/>
          <p:nvPr/>
        </p:nvSpPr>
        <p:spPr>
          <a:xfrm>
            <a:off x="1219200" y="4381500"/>
            <a:ext cx="1463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Frontend Dev</a:t>
            </a:r>
          </a:p>
        </p:txBody>
      </p:sp>
      <p:sp>
        <p:nvSpPr>
          <p:cNvPr id="27" name="Text 9"/>
          <p:cNvSpPr/>
          <p:nvPr/>
        </p:nvSpPr>
        <p:spPr>
          <a:xfrm>
            <a:off x="1144474" y="4777679"/>
            <a:ext cx="2105455" cy="17532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endParaRPr lang="en-US" sz="1200" dirty="0"/>
          </a:p>
        </p:txBody>
      </p:sp>
      <p:sp>
        <p:nvSpPr>
          <p:cNvPr id="28" name="Text 10"/>
          <p:cNvSpPr/>
          <p:nvPr/>
        </p:nvSpPr>
        <p:spPr>
          <a:xfrm>
            <a:off x="8199120" y="2724150"/>
            <a:ext cx="1280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Scan to Access</a:t>
            </a:r>
            <a:endParaRPr lang="en-US" sz="1200" dirty="0"/>
          </a:p>
        </p:txBody>
      </p:sp>
      <p:sp>
        <p:nvSpPr>
          <p:cNvPr id="29" name="Text 11"/>
          <p:cNvSpPr/>
          <p:nvPr/>
        </p:nvSpPr>
        <p:spPr>
          <a:xfrm>
            <a:off x="8101965" y="2952750"/>
            <a:ext cx="14744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Live Technical Demo</a:t>
            </a:r>
            <a:endParaRPr lang="en-US" sz="1050" dirty="0"/>
          </a:p>
        </p:txBody>
      </p:sp>
      <p:sp>
        <p:nvSpPr>
          <p:cNvPr id="30" name="Text 12"/>
          <p:cNvSpPr/>
          <p:nvPr/>
        </p:nvSpPr>
        <p:spPr>
          <a:xfrm>
            <a:off x="6324600" y="3962400"/>
            <a:ext cx="60350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Pilot Deployment Benefits</a:t>
            </a:r>
            <a:endParaRPr lang="en-US" sz="1500" dirty="0"/>
          </a:p>
        </p:txBody>
      </p:sp>
      <p:sp>
        <p:nvSpPr>
          <p:cNvPr id="31" name="Text 13"/>
          <p:cNvSpPr/>
          <p:nvPr/>
        </p:nvSpPr>
        <p:spPr>
          <a:xfrm>
            <a:off x="6591300" y="4343400"/>
            <a:ext cx="26860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78% reduction in derailment risk</a:t>
            </a:r>
            <a:endParaRPr lang="en-US" sz="1200" dirty="0"/>
          </a:p>
        </p:txBody>
      </p:sp>
      <p:sp>
        <p:nvSpPr>
          <p:cNvPr id="32" name="Text 14"/>
          <p:cNvSpPr/>
          <p:nvPr/>
        </p:nvSpPr>
        <p:spPr>
          <a:xfrm>
            <a:off x="6591300" y="4648200"/>
            <a:ext cx="3086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40% reduction in maintenance costs</a:t>
            </a:r>
            <a:endParaRPr lang="en-US" sz="1200" dirty="0"/>
          </a:p>
        </p:txBody>
      </p:sp>
      <p:sp>
        <p:nvSpPr>
          <p:cNvPr id="33" name="Text 15"/>
          <p:cNvSpPr/>
          <p:nvPr/>
        </p:nvSpPr>
        <p:spPr>
          <a:xfrm>
            <a:off x="6591300" y="4953000"/>
            <a:ext cx="2446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35% increase in asset uptime</a:t>
            </a:r>
            <a:endParaRPr lang="en-US" sz="12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414EFA-63E2-6955-282A-D6BE7537B4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81951" y="1807328"/>
            <a:ext cx="1714499" cy="168603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460D2CB-928D-036D-C913-A64C483E4C4F}"/>
              </a:ext>
            </a:extLst>
          </p:cNvPr>
          <p:cNvSpPr txBox="1"/>
          <p:nvPr/>
        </p:nvSpPr>
        <p:spPr>
          <a:xfrm>
            <a:off x="1105636" y="4705719"/>
            <a:ext cx="2183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Kuldeep Thakkar &amp; Dhruv Patel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4576D2-359E-C7B2-B871-A63B0FEE1DCD}"/>
              </a:ext>
            </a:extLst>
          </p:cNvPr>
          <p:cNvSpPr txBox="1"/>
          <p:nvPr/>
        </p:nvSpPr>
        <p:spPr>
          <a:xfrm>
            <a:off x="1105636" y="4962120"/>
            <a:ext cx="1549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Testing &amp; Researching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ADC9D9-A5BB-CA23-1DAA-3CD867AAA1CF}"/>
              </a:ext>
            </a:extLst>
          </p:cNvPr>
          <p:cNvSpPr txBox="1"/>
          <p:nvPr/>
        </p:nvSpPr>
        <p:spPr>
          <a:xfrm>
            <a:off x="7885102" y="1396484"/>
            <a:ext cx="2007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84FC"/>
                </a:solidFill>
                <a:latin typeface="Sora"/>
              </a:rPr>
              <a:t>GitHub Repository</a:t>
            </a:r>
            <a:endParaRPr lang="en-IN" b="1" dirty="0">
              <a:solidFill>
                <a:srgbClr val="C084FC"/>
              </a:solidFill>
              <a:latin typeface="Sor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59D98E-5328-65C1-CE31-A97466D88298}"/>
              </a:ext>
            </a:extLst>
          </p:cNvPr>
          <p:cNvSpPr txBox="1"/>
          <p:nvPr/>
        </p:nvSpPr>
        <p:spPr>
          <a:xfrm>
            <a:off x="10023004" y="134572"/>
            <a:ext cx="182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84FC"/>
                </a:solidFill>
                <a:latin typeface="Sora"/>
              </a:rPr>
              <a:t>AI1 – Bit Benders</a:t>
            </a:r>
            <a:endParaRPr lang="en-IN" b="1" dirty="0">
              <a:solidFill>
                <a:srgbClr val="C084FC"/>
              </a:solidFill>
              <a:latin typeface="So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050" y="190500"/>
            <a:ext cx="1695450" cy="3238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0" y="276225"/>
            <a:ext cx="152400" cy="152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990600"/>
            <a:ext cx="7620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45745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83845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44805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4057650"/>
            <a:ext cx="1905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4705350"/>
            <a:ext cx="4267200" cy="1066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81600" y="1257300"/>
            <a:ext cx="6400800" cy="5143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0" y="1752600"/>
            <a:ext cx="6096000" cy="333375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0820400" y="190500"/>
            <a:ext cx="203454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ADE8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System Active</a:t>
            </a:r>
            <a:endParaRPr lang="en-US" sz="1200" dirty="0"/>
          </a:p>
        </p:txBody>
      </p:sp>
      <p:sp>
        <p:nvSpPr>
          <p:cNvPr id="14" name="Text 1"/>
          <p:cNvSpPr/>
          <p:nvPr/>
        </p:nvSpPr>
        <p:spPr>
          <a:xfrm>
            <a:off x="609600" y="5334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 High-Speed Challenge</a:t>
            </a:r>
            <a:endParaRPr lang="en-US" sz="2700" dirty="0"/>
          </a:p>
        </p:txBody>
      </p:sp>
      <p:sp>
        <p:nvSpPr>
          <p:cNvPr id="15" name="Text 2"/>
          <p:cNvSpPr/>
          <p:nvPr/>
        </p:nvSpPr>
        <p:spPr>
          <a:xfrm>
            <a:off x="609600" y="1885950"/>
            <a:ext cx="51206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C084FC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Motion Blur Gap Analysis</a:t>
            </a:r>
            <a:endParaRPr lang="en-US" sz="1800" dirty="0"/>
          </a:p>
        </p:txBody>
      </p:sp>
      <p:sp>
        <p:nvSpPr>
          <p:cNvPr id="16" name="Text 3"/>
          <p:cNvSpPr/>
          <p:nvPr/>
        </p:nvSpPr>
        <p:spPr>
          <a:xfrm>
            <a:off x="876300" y="2419350"/>
            <a:ext cx="36461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Image clarity </a:t>
            </a:r>
            <a:r>
              <a:rPr lang="en-US" sz="1200" b="1" dirty="0">
                <a:solidFill>
                  <a:srgbClr val="F87171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drops below 30%</a:t>
            </a: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at 100 km/h</a:t>
            </a:r>
            <a:endParaRPr lang="en-US" sz="1200" dirty="0"/>
          </a:p>
        </p:txBody>
      </p:sp>
      <p:sp>
        <p:nvSpPr>
          <p:cNvPr id="17" name="Text 4"/>
          <p:cNvSpPr/>
          <p:nvPr/>
        </p:nvSpPr>
        <p:spPr>
          <a:xfrm>
            <a:off x="876300" y="2800350"/>
            <a:ext cx="40005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Detectability of micro-fractures </a:t>
            </a:r>
            <a:r>
              <a:rPr lang="en-US" sz="1200" b="1" dirty="0">
                <a:solidFill>
                  <a:srgbClr val="F87171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plummets</a:t>
            </a: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beyond 120 km/h</a:t>
            </a:r>
            <a:endParaRPr lang="en-US" sz="1200" dirty="0"/>
          </a:p>
        </p:txBody>
      </p:sp>
      <p:sp>
        <p:nvSpPr>
          <p:cNvPr id="18" name="Text 5"/>
          <p:cNvSpPr/>
          <p:nvPr/>
        </p:nvSpPr>
        <p:spPr>
          <a:xfrm>
            <a:off x="876300" y="3409950"/>
            <a:ext cx="40005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Image quality </a:t>
            </a:r>
            <a:r>
              <a:rPr lang="en-US" sz="1200" b="1" dirty="0">
                <a:solidFill>
                  <a:srgbClr val="F87171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drops by over 65%</a:t>
            </a: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between 120 km/h and 200 km/h</a:t>
            </a:r>
            <a:endParaRPr lang="en-US" sz="1200" dirty="0"/>
          </a:p>
        </p:txBody>
      </p:sp>
      <p:sp>
        <p:nvSpPr>
          <p:cNvPr id="19" name="Text 6"/>
          <p:cNvSpPr/>
          <p:nvPr/>
        </p:nvSpPr>
        <p:spPr>
          <a:xfrm>
            <a:off x="914400" y="4019550"/>
            <a:ext cx="3962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Creates a </a:t>
            </a:r>
            <a:r>
              <a:rPr lang="en-US" sz="1200" b="1" dirty="0">
                <a:solidFill>
                  <a:srgbClr val="F87171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critical blind spot</a:t>
            </a: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in traditional inspection regimes</a:t>
            </a:r>
            <a:endParaRPr lang="en-US" sz="1200" dirty="0"/>
          </a:p>
        </p:txBody>
      </p:sp>
      <p:sp>
        <p:nvSpPr>
          <p:cNvPr id="20" name="Text 7"/>
          <p:cNvSpPr/>
          <p:nvPr/>
        </p:nvSpPr>
        <p:spPr>
          <a:xfrm>
            <a:off x="762000" y="4857750"/>
            <a:ext cx="396240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"At speeds exceeding 120 km/h, conventional optical sensors suffer severe image degradation due to motion blur, masking micro-fractures and structural anomalies that could lead to derailments."</a:t>
            </a:r>
            <a:endParaRPr lang="en-US" sz="1050" dirty="0"/>
          </a:p>
        </p:txBody>
      </p:sp>
      <p:sp>
        <p:nvSpPr>
          <p:cNvPr id="21" name="Text 8"/>
          <p:cNvSpPr/>
          <p:nvPr/>
        </p:nvSpPr>
        <p:spPr>
          <a:xfrm>
            <a:off x="5334000" y="1409700"/>
            <a:ext cx="609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Image Clarity vs. Velocity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050" y="190500"/>
            <a:ext cx="1695450" cy="3238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0" y="276225"/>
            <a:ext cx="152400" cy="152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990600"/>
            <a:ext cx="7620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1336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743200"/>
            <a:ext cx="1143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3528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962400"/>
            <a:ext cx="1905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45720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5219700"/>
            <a:ext cx="4267200" cy="8763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1600" y="1257300"/>
            <a:ext cx="6400800" cy="5143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0" y="2133600"/>
            <a:ext cx="2133600" cy="1219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67400" y="2324100"/>
            <a:ext cx="276523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10411" y="2381250"/>
            <a:ext cx="19050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39000" y="2514600"/>
            <a:ext cx="1714500" cy="28575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5200" y="2133600"/>
            <a:ext cx="2133600" cy="1219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67600" y="2324100"/>
            <a:ext cx="3429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43800" y="2381250"/>
            <a:ext cx="190500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48750" y="2514600"/>
            <a:ext cx="1714500" cy="285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15400" y="2133600"/>
            <a:ext cx="2133600" cy="1219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67800" y="2324100"/>
            <a:ext cx="344686" cy="3810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44893" y="2381250"/>
            <a:ext cx="190500" cy="266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96212" y="3290888"/>
            <a:ext cx="28575" cy="11430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15200" y="4260800"/>
            <a:ext cx="2133600" cy="11430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67600" y="4413200"/>
            <a:ext cx="381000" cy="3810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39037" y="4470350"/>
            <a:ext cx="238125" cy="2667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05963" y="3290888"/>
            <a:ext cx="28575" cy="11430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15400" y="4260800"/>
            <a:ext cx="2133600" cy="11430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067800" y="4413200"/>
            <a:ext cx="381000" cy="3810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172575" y="4470350"/>
            <a:ext cx="171450" cy="2667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715000" y="3613100"/>
            <a:ext cx="2162175" cy="9525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829300" y="3765500"/>
            <a:ext cx="171450" cy="152400"/>
          </a:xfrm>
          <a:prstGeom prst="rect">
            <a:avLst/>
          </a:prstGeom>
        </p:spPr>
      </p:pic>
      <p:sp>
        <p:nvSpPr>
          <p:cNvPr id="34" name="Text 0"/>
          <p:cNvSpPr/>
          <p:nvPr/>
        </p:nvSpPr>
        <p:spPr>
          <a:xfrm>
            <a:off x="10820400" y="190500"/>
            <a:ext cx="203454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ADE8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System Active</a:t>
            </a:r>
            <a:endParaRPr lang="en-US" sz="1200" dirty="0"/>
          </a:p>
        </p:txBody>
      </p:sp>
      <p:sp>
        <p:nvSpPr>
          <p:cNvPr id="35" name="Text 1"/>
          <p:cNvSpPr/>
          <p:nvPr/>
        </p:nvSpPr>
        <p:spPr>
          <a:xfrm>
            <a:off x="609600" y="5334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 Solution - Edge AI Architecture</a:t>
            </a:r>
            <a:endParaRPr lang="en-US" sz="2700" dirty="0"/>
          </a:p>
        </p:txBody>
      </p:sp>
      <p:sp>
        <p:nvSpPr>
          <p:cNvPr id="36" name="Text 2"/>
          <p:cNvSpPr/>
          <p:nvPr/>
        </p:nvSpPr>
        <p:spPr>
          <a:xfrm>
            <a:off x="609600" y="1562100"/>
            <a:ext cx="51206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C084FC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Zero-Latency Processing</a:t>
            </a:r>
            <a:endParaRPr lang="en-US" sz="1800" dirty="0"/>
          </a:p>
        </p:txBody>
      </p:sp>
      <p:sp>
        <p:nvSpPr>
          <p:cNvPr id="37" name="Text 3"/>
          <p:cNvSpPr/>
          <p:nvPr/>
        </p:nvSpPr>
        <p:spPr>
          <a:xfrm>
            <a:off x="876300" y="2095500"/>
            <a:ext cx="40005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NVIDIA Jetson Orin</a:t>
            </a: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modules optimized with TensorRT for maximum inference efficiency</a:t>
            </a:r>
            <a:endParaRPr lang="en-US" sz="1200" dirty="0"/>
          </a:p>
        </p:txBody>
      </p:sp>
      <p:sp>
        <p:nvSpPr>
          <p:cNvPr id="38" name="Text 4"/>
          <p:cNvSpPr/>
          <p:nvPr/>
        </p:nvSpPr>
        <p:spPr>
          <a:xfrm>
            <a:off x="838200" y="2705100"/>
            <a:ext cx="4038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Inference times under 0.02ms</a:t>
            </a: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per frame, enabling real-time processing at 120 FPS</a:t>
            </a:r>
            <a:endParaRPr lang="en-US" sz="1200" dirty="0"/>
          </a:p>
        </p:txBody>
      </p:sp>
      <p:sp>
        <p:nvSpPr>
          <p:cNvPr id="39" name="Text 5"/>
          <p:cNvSpPr/>
          <p:nvPr/>
        </p:nvSpPr>
        <p:spPr>
          <a:xfrm>
            <a:off x="876300" y="3314700"/>
            <a:ext cx="40005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Decentralized approach</a:t>
            </a: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ensures real-time decision-making without dependency on remote servers</a:t>
            </a:r>
            <a:endParaRPr lang="en-US" sz="1200" dirty="0"/>
          </a:p>
        </p:txBody>
      </p:sp>
      <p:sp>
        <p:nvSpPr>
          <p:cNvPr id="40" name="Text 6"/>
          <p:cNvSpPr/>
          <p:nvPr/>
        </p:nvSpPr>
        <p:spPr>
          <a:xfrm>
            <a:off x="914400" y="3924300"/>
            <a:ext cx="3962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Only </a:t>
            </a:r>
            <a:r>
              <a:rPr lang="en-US" sz="12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alerts and metadata</a:t>
            </a: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transmitted to the cloud, not raw images</a:t>
            </a:r>
            <a:endParaRPr lang="en-US" sz="1200" dirty="0"/>
          </a:p>
        </p:txBody>
      </p:sp>
      <p:sp>
        <p:nvSpPr>
          <p:cNvPr id="41" name="Text 7"/>
          <p:cNvSpPr/>
          <p:nvPr/>
        </p:nvSpPr>
        <p:spPr>
          <a:xfrm>
            <a:off x="876300" y="4533900"/>
            <a:ext cx="40005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Immediate response</a:t>
            </a: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to structural anomalies without network latency</a:t>
            </a:r>
            <a:endParaRPr lang="en-US" sz="1200" dirty="0"/>
          </a:p>
        </p:txBody>
      </p:sp>
      <p:sp>
        <p:nvSpPr>
          <p:cNvPr id="42" name="Text 8"/>
          <p:cNvSpPr/>
          <p:nvPr/>
        </p:nvSpPr>
        <p:spPr>
          <a:xfrm>
            <a:off x="762000" y="5372100"/>
            <a:ext cx="39624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"RailVision AI overcomes the latency and bandwidth limitations of cloud-based processing by deploying a zero-latency edge computing architecture."</a:t>
            </a:r>
            <a:endParaRPr lang="en-US" sz="1050" dirty="0"/>
          </a:p>
        </p:txBody>
      </p:sp>
      <p:sp>
        <p:nvSpPr>
          <p:cNvPr id="43" name="Text 9"/>
          <p:cNvSpPr/>
          <p:nvPr/>
        </p:nvSpPr>
        <p:spPr>
          <a:xfrm>
            <a:off x="5334000" y="1409700"/>
            <a:ext cx="609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Edge AI Architecture</a:t>
            </a:r>
            <a:endParaRPr lang="en-US" sz="1500" dirty="0"/>
          </a:p>
        </p:txBody>
      </p:sp>
      <p:sp>
        <p:nvSpPr>
          <p:cNvPr id="44" name="Text 10"/>
          <p:cNvSpPr/>
          <p:nvPr/>
        </p:nvSpPr>
        <p:spPr>
          <a:xfrm>
            <a:off x="6258223" y="2286000"/>
            <a:ext cx="1437977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Multi-Spectrum Cameras</a:t>
            </a:r>
            <a:endParaRPr lang="en-US" sz="1200" dirty="0"/>
          </a:p>
        </p:txBody>
      </p:sp>
      <p:sp>
        <p:nvSpPr>
          <p:cNvPr id="45" name="Text 11"/>
          <p:cNvSpPr/>
          <p:nvPr/>
        </p:nvSpPr>
        <p:spPr>
          <a:xfrm>
            <a:off x="5867400" y="2819400"/>
            <a:ext cx="1828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120 FPS capture of visible and infrared data</a:t>
            </a:r>
            <a:endParaRPr lang="en-US" sz="1050" dirty="0"/>
          </a:p>
        </p:txBody>
      </p:sp>
      <p:sp>
        <p:nvSpPr>
          <p:cNvPr id="46" name="Text 12"/>
          <p:cNvSpPr/>
          <p:nvPr/>
        </p:nvSpPr>
        <p:spPr>
          <a:xfrm>
            <a:off x="7924800" y="2286000"/>
            <a:ext cx="1371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NVIDIA Jetson Orin</a:t>
            </a:r>
            <a:endParaRPr lang="en-US" sz="1200" dirty="0"/>
          </a:p>
        </p:txBody>
      </p:sp>
      <p:sp>
        <p:nvSpPr>
          <p:cNvPr id="47" name="Text 13"/>
          <p:cNvSpPr/>
          <p:nvPr/>
        </p:nvSpPr>
        <p:spPr>
          <a:xfrm>
            <a:off x="7467600" y="2819400"/>
            <a:ext cx="1828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On-device AI inference with TensorRT optimization</a:t>
            </a:r>
            <a:endParaRPr lang="en-US" sz="1050" dirty="0"/>
          </a:p>
        </p:txBody>
      </p:sp>
      <p:sp>
        <p:nvSpPr>
          <p:cNvPr id="48" name="Text 14"/>
          <p:cNvSpPr/>
          <p:nvPr/>
        </p:nvSpPr>
        <p:spPr>
          <a:xfrm>
            <a:off x="9526786" y="2286000"/>
            <a:ext cx="1369814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Immediate Alerting</a:t>
            </a:r>
            <a:endParaRPr lang="en-US" sz="1200" dirty="0"/>
          </a:p>
        </p:txBody>
      </p:sp>
      <p:sp>
        <p:nvSpPr>
          <p:cNvPr id="49" name="Text 15"/>
          <p:cNvSpPr/>
          <p:nvPr/>
        </p:nvSpPr>
        <p:spPr>
          <a:xfrm>
            <a:off x="9067800" y="2819400"/>
            <a:ext cx="1828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Critical defects flagged within 1.2 seconds</a:t>
            </a:r>
            <a:endParaRPr lang="en-US" sz="1050" dirty="0"/>
          </a:p>
        </p:txBody>
      </p:sp>
      <p:sp>
        <p:nvSpPr>
          <p:cNvPr id="50" name="Text 16"/>
          <p:cNvSpPr/>
          <p:nvPr/>
        </p:nvSpPr>
        <p:spPr>
          <a:xfrm>
            <a:off x="7962900" y="4489400"/>
            <a:ext cx="14744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Cloud Analytics</a:t>
            </a:r>
            <a:endParaRPr lang="en-US" sz="1200" dirty="0"/>
          </a:p>
        </p:txBody>
      </p:sp>
      <p:sp>
        <p:nvSpPr>
          <p:cNvPr id="51" name="Text 17"/>
          <p:cNvSpPr/>
          <p:nvPr/>
        </p:nvSpPr>
        <p:spPr>
          <a:xfrm>
            <a:off x="7467600" y="4870400"/>
            <a:ext cx="1828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Long-term analytics and fleet management</a:t>
            </a:r>
            <a:endParaRPr lang="en-US" sz="1050" dirty="0"/>
          </a:p>
        </p:txBody>
      </p:sp>
      <p:sp>
        <p:nvSpPr>
          <p:cNvPr id="52" name="Text 18"/>
          <p:cNvSpPr/>
          <p:nvPr/>
        </p:nvSpPr>
        <p:spPr>
          <a:xfrm>
            <a:off x="9563100" y="4489400"/>
            <a:ext cx="15430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Train Integration</a:t>
            </a:r>
            <a:endParaRPr lang="en-US" sz="1200" dirty="0"/>
          </a:p>
        </p:txBody>
      </p:sp>
      <p:sp>
        <p:nvSpPr>
          <p:cNvPr id="53" name="Text 19"/>
          <p:cNvSpPr/>
          <p:nvPr/>
        </p:nvSpPr>
        <p:spPr>
          <a:xfrm>
            <a:off x="9067800" y="4870400"/>
            <a:ext cx="1828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Seamless operation on high-speed rail systems</a:t>
            </a:r>
            <a:endParaRPr lang="en-US" sz="1050" dirty="0"/>
          </a:p>
        </p:txBody>
      </p:sp>
      <p:sp>
        <p:nvSpPr>
          <p:cNvPr id="54" name="Text 20"/>
          <p:cNvSpPr/>
          <p:nvPr/>
        </p:nvSpPr>
        <p:spPr>
          <a:xfrm>
            <a:off x="6076950" y="3727400"/>
            <a:ext cx="12001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Performance:</a:t>
            </a:r>
            <a:endParaRPr lang="en-US" sz="1200" dirty="0"/>
          </a:p>
        </p:txBody>
      </p:sp>
      <p:sp>
        <p:nvSpPr>
          <p:cNvPr id="55" name="Text 21"/>
          <p:cNvSpPr/>
          <p:nvPr/>
        </p:nvSpPr>
        <p:spPr>
          <a:xfrm>
            <a:off x="5752147" y="4032200"/>
            <a:ext cx="9258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C084F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&lt; 0.02ms</a:t>
            </a:r>
            <a:endParaRPr lang="en-US" sz="1350" dirty="0"/>
          </a:p>
        </p:txBody>
      </p:sp>
      <p:sp>
        <p:nvSpPr>
          <p:cNvPr id="56" name="Text 22"/>
          <p:cNvSpPr/>
          <p:nvPr/>
        </p:nvSpPr>
        <p:spPr>
          <a:xfrm>
            <a:off x="5752147" y="4298900"/>
            <a:ext cx="92583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Per Frame</a:t>
            </a:r>
            <a:endParaRPr lang="en-US" sz="900" dirty="0"/>
          </a:p>
        </p:txBody>
      </p:sp>
      <p:sp>
        <p:nvSpPr>
          <p:cNvPr id="57" name="Text 23"/>
          <p:cNvSpPr/>
          <p:nvPr/>
        </p:nvSpPr>
        <p:spPr>
          <a:xfrm>
            <a:off x="6536055" y="4032200"/>
            <a:ext cx="7772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C084F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120 FPS</a:t>
            </a:r>
            <a:endParaRPr lang="en-US" sz="1350" dirty="0"/>
          </a:p>
        </p:txBody>
      </p:sp>
      <p:sp>
        <p:nvSpPr>
          <p:cNvPr id="58" name="Text 24"/>
          <p:cNvSpPr/>
          <p:nvPr/>
        </p:nvSpPr>
        <p:spPr>
          <a:xfrm>
            <a:off x="6536055" y="4298900"/>
            <a:ext cx="77724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Processing</a:t>
            </a:r>
            <a:endParaRPr lang="en-US" sz="900" dirty="0"/>
          </a:p>
        </p:txBody>
      </p:sp>
      <p:sp>
        <p:nvSpPr>
          <p:cNvPr id="59" name="Text 25"/>
          <p:cNvSpPr/>
          <p:nvPr/>
        </p:nvSpPr>
        <p:spPr>
          <a:xfrm>
            <a:off x="7197090" y="4032200"/>
            <a:ext cx="6172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C084F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99.9%</a:t>
            </a:r>
            <a:endParaRPr lang="en-US" sz="1350" dirty="0"/>
          </a:p>
        </p:txBody>
      </p:sp>
      <p:sp>
        <p:nvSpPr>
          <p:cNvPr id="60" name="Text 26"/>
          <p:cNvSpPr/>
          <p:nvPr/>
        </p:nvSpPr>
        <p:spPr>
          <a:xfrm>
            <a:off x="7197090" y="4298900"/>
            <a:ext cx="61722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Accuracy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050" y="190500"/>
            <a:ext cx="1695450" cy="3238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0" y="276225"/>
            <a:ext cx="152400" cy="152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990600"/>
            <a:ext cx="7620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457450"/>
            <a:ext cx="1905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06705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67665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4286250"/>
            <a:ext cx="1714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4705350"/>
            <a:ext cx="4267200" cy="1066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81600" y="1257300"/>
            <a:ext cx="6400800" cy="5143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0" y="1828800"/>
            <a:ext cx="6096000" cy="571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2800" y="1714500"/>
            <a:ext cx="200025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34000" y="2895600"/>
            <a:ext cx="3048000" cy="3009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86400" y="30861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86400" y="3352800"/>
            <a:ext cx="2743200" cy="1828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42281" y="3416301"/>
            <a:ext cx="853387" cy="5333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31232" y="3416301"/>
            <a:ext cx="853387" cy="53334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20178" y="3416301"/>
            <a:ext cx="853544" cy="533348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42281" y="4000452"/>
            <a:ext cx="853387" cy="533348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31232" y="4000452"/>
            <a:ext cx="853387" cy="533348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20178" y="4000452"/>
            <a:ext cx="853544" cy="533348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42281" y="4584598"/>
            <a:ext cx="853387" cy="533504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31232" y="4584598"/>
            <a:ext cx="853387" cy="533504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20178" y="4584598"/>
            <a:ext cx="853544" cy="533504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067550" y="4876800"/>
            <a:ext cx="1085850" cy="2286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382000" y="2895600"/>
            <a:ext cx="3048000" cy="30099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534400" y="308610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34400" y="3352800"/>
            <a:ext cx="2743200" cy="18288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572500" y="3390900"/>
            <a:ext cx="300038" cy="17526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910638" y="3390900"/>
            <a:ext cx="300038" cy="17526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248775" y="3390900"/>
            <a:ext cx="300038" cy="17526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586913" y="3390900"/>
            <a:ext cx="300038" cy="17526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25050" y="3390900"/>
            <a:ext cx="300038" cy="17526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263188" y="3390900"/>
            <a:ext cx="300038" cy="17526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601325" y="3390900"/>
            <a:ext cx="300038" cy="17526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939463" y="3390900"/>
            <a:ext cx="300038" cy="17526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220200" y="3810000"/>
            <a:ext cx="1371600" cy="9144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848850" y="3905250"/>
            <a:ext cx="114300" cy="1143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982200" y="4876800"/>
            <a:ext cx="1219200" cy="22860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357938" y="6096000"/>
            <a:ext cx="114300" cy="11430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386763" y="6096000"/>
            <a:ext cx="114300" cy="114300"/>
          </a:xfrm>
          <a:prstGeom prst="rect">
            <a:avLst/>
          </a:prstGeom>
        </p:spPr>
      </p:pic>
      <p:sp>
        <p:nvSpPr>
          <p:cNvPr id="43" name="Text 0"/>
          <p:cNvSpPr/>
          <p:nvPr/>
        </p:nvSpPr>
        <p:spPr>
          <a:xfrm>
            <a:off x="10820400" y="190500"/>
            <a:ext cx="203454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ADE8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System Active</a:t>
            </a:r>
            <a:endParaRPr lang="en-US" sz="1200" dirty="0"/>
          </a:p>
        </p:txBody>
      </p:sp>
      <p:sp>
        <p:nvSpPr>
          <p:cNvPr id="44" name="Text 1"/>
          <p:cNvSpPr/>
          <p:nvPr/>
        </p:nvSpPr>
        <p:spPr>
          <a:xfrm>
            <a:off x="609600" y="5334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Technical Core - </a:t>
            </a:r>
            <a:r>
              <a:rPr lang="en-US" sz="2700" b="1" dirty="0">
                <a:solidFill>
                  <a:srgbClr val="C084FC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GAN Engine</a:t>
            </a:r>
            <a:endParaRPr lang="en-US" sz="2700" dirty="0"/>
          </a:p>
        </p:txBody>
      </p:sp>
      <p:sp>
        <p:nvSpPr>
          <p:cNvPr id="45" name="Text 2"/>
          <p:cNvSpPr/>
          <p:nvPr/>
        </p:nvSpPr>
        <p:spPr>
          <a:xfrm>
            <a:off x="609600" y="1885950"/>
            <a:ext cx="51206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C084FC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Motion Deblurring GANs</a:t>
            </a:r>
            <a:endParaRPr lang="en-US" sz="1800" dirty="0"/>
          </a:p>
        </p:txBody>
      </p:sp>
      <p:sp>
        <p:nvSpPr>
          <p:cNvPr id="46" name="Text 3"/>
          <p:cNvSpPr/>
          <p:nvPr/>
        </p:nvSpPr>
        <p:spPr>
          <a:xfrm>
            <a:off x="914400" y="2419350"/>
            <a:ext cx="3962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Reconstructs fine structural details from blurred input frames</a:t>
            </a:r>
            <a:endParaRPr lang="en-US" sz="1200" dirty="0"/>
          </a:p>
        </p:txBody>
      </p:sp>
      <p:sp>
        <p:nvSpPr>
          <p:cNvPr id="47" name="Text 4"/>
          <p:cNvSpPr/>
          <p:nvPr/>
        </p:nvSpPr>
        <p:spPr>
          <a:xfrm>
            <a:off x="876300" y="3028950"/>
            <a:ext cx="40005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Enables detection of micro-fractures and surface anomalies </a:t>
            </a:r>
            <a:r>
              <a:rPr lang="en-US" sz="12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below 2mm</a:t>
            </a:r>
            <a:endParaRPr lang="en-US" sz="1200" dirty="0"/>
          </a:p>
        </p:txBody>
      </p:sp>
      <p:sp>
        <p:nvSpPr>
          <p:cNvPr id="48" name="Text 5"/>
          <p:cNvSpPr/>
          <p:nvPr/>
        </p:nvSpPr>
        <p:spPr>
          <a:xfrm>
            <a:off x="876300" y="3638550"/>
            <a:ext cx="40005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Operates with </a:t>
            </a:r>
            <a:r>
              <a:rPr lang="en-US" sz="12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sub-millimeter precision</a:t>
            </a: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to restore critical structural features</a:t>
            </a:r>
            <a:endParaRPr lang="en-US" sz="1200" dirty="0"/>
          </a:p>
        </p:txBody>
      </p:sp>
      <p:sp>
        <p:nvSpPr>
          <p:cNvPr id="49" name="Text 6"/>
          <p:cNvSpPr/>
          <p:nvPr/>
        </p:nvSpPr>
        <p:spPr>
          <a:xfrm>
            <a:off x="895350" y="4248150"/>
            <a:ext cx="4720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Validated at speeds up to </a:t>
            </a:r>
            <a:r>
              <a:rPr lang="en-US" sz="12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300 km/h</a:t>
            </a: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with 99.9% accuracy</a:t>
            </a:r>
            <a:endParaRPr lang="en-US" sz="1200" dirty="0"/>
          </a:p>
        </p:txBody>
      </p:sp>
      <p:sp>
        <p:nvSpPr>
          <p:cNvPr id="50" name="Text 7"/>
          <p:cNvSpPr/>
          <p:nvPr/>
        </p:nvSpPr>
        <p:spPr>
          <a:xfrm>
            <a:off x="762000" y="4857750"/>
            <a:ext cx="396240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"The GAN-based deblurring algorithm restores sharp textures and structural features that are invisible to traditional imaging systems, enabling detection of defects that would otherwise remain hidden."</a:t>
            </a:r>
            <a:endParaRPr lang="en-US" sz="1050" dirty="0"/>
          </a:p>
        </p:txBody>
      </p:sp>
      <p:sp>
        <p:nvSpPr>
          <p:cNvPr id="51" name="Text 8"/>
          <p:cNvSpPr/>
          <p:nvPr/>
        </p:nvSpPr>
        <p:spPr>
          <a:xfrm>
            <a:off x="5334000" y="1409700"/>
            <a:ext cx="609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Before-After Comparison</a:t>
            </a:r>
            <a:endParaRPr lang="en-US" sz="1500" dirty="0"/>
          </a:p>
        </p:txBody>
      </p:sp>
      <p:sp>
        <p:nvSpPr>
          <p:cNvPr id="52" name="Text 9"/>
          <p:cNvSpPr/>
          <p:nvPr/>
        </p:nvSpPr>
        <p:spPr>
          <a:xfrm>
            <a:off x="5715000" y="3048000"/>
            <a:ext cx="32918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87171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Before: Motion-Blurred</a:t>
            </a:r>
            <a:endParaRPr lang="en-US" sz="1200" dirty="0"/>
          </a:p>
        </p:txBody>
      </p:sp>
      <p:sp>
        <p:nvSpPr>
          <p:cNvPr id="53" name="Text 10"/>
          <p:cNvSpPr/>
          <p:nvPr/>
        </p:nvSpPr>
        <p:spPr>
          <a:xfrm>
            <a:off x="7143750" y="4876800"/>
            <a:ext cx="1303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Motion blur effect</a:t>
            </a:r>
            <a:endParaRPr lang="en-US" sz="900" dirty="0"/>
          </a:p>
        </p:txBody>
      </p:sp>
      <p:sp>
        <p:nvSpPr>
          <p:cNvPr id="54" name="Text 11"/>
          <p:cNvSpPr/>
          <p:nvPr/>
        </p:nvSpPr>
        <p:spPr>
          <a:xfrm>
            <a:off x="8763000" y="3048000"/>
            <a:ext cx="32918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ADE8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After: GAN-Reconstructed</a:t>
            </a:r>
            <a:endParaRPr lang="en-US" sz="1200" dirty="0"/>
          </a:p>
        </p:txBody>
      </p:sp>
      <p:sp>
        <p:nvSpPr>
          <p:cNvPr id="55" name="Text 12"/>
          <p:cNvSpPr/>
          <p:nvPr/>
        </p:nvSpPr>
        <p:spPr>
          <a:xfrm>
            <a:off x="10058400" y="4876800"/>
            <a:ext cx="1463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Fine details restored</a:t>
            </a:r>
            <a:endParaRPr lang="en-US" sz="900" dirty="0"/>
          </a:p>
        </p:txBody>
      </p:sp>
      <p:sp>
        <p:nvSpPr>
          <p:cNvPr id="56" name="Text 13"/>
          <p:cNvSpPr/>
          <p:nvPr/>
        </p:nvSpPr>
        <p:spPr>
          <a:xfrm>
            <a:off x="6548438" y="6057900"/>
            <a:ext cx="18402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Micro-fracture detection</a:t>
            </a:r>
            <a:endParaRPr lang="en-US" sz="1050" dirty="0"/>
          </a:p>
        </p:txBody>
      </p:sp>
      <p:sp>
        <p:nvSpPr>
          <p:cNvPr id="57" name="Text 14"/>
          <p:cNvSpPr/>
          <p:nvPr/>
        </p:nvSpPr>
        <p:spPr>
          <a:xfrm>
            <a:off x="8577263" y="6057900"/>
            <a:ext cx="21945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Structural feature restoration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050" y="190500"/>
            <a:ext cx="1695450" cy="3238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0" y="276225"/>
            <a:ext cx="152400" cy="152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990600"/>
            <a:ext cx="7620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828800"/>
            <a:ext cx="5181600" cy="1028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1981200"/>
            <a:ext cx="419100" cy="495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0" y="2095500"/>
            <a:ext cx="19050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048000"/>
            <a:ext cx="5181600" cy="1028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3200400"/>
            <a:ext cx="419100" cy="495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6300" y="3314700"/>
            <a:ext cx="19050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267200"/>
            <a:ext cx="5181600" cy="1028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4419600"/>
            <a:ext cx="419100" cy="495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6300" y="4533900"/>
            <a:ext cx="190500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5486400"/>
            <a:ext cx="5181600" cy="1028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00" y="5638800"/>
            <a:ext cx="419100" cy="4953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6300" y="5753100"/>
            <a:ext cx="19050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6000" y="1638300"/>
            <a:ext cx="5486400" cy="3390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96000" y="4610100"/>
            <a:ext cx="5486400" cy="4191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96000" y="5257800"/>
            <a:ext cx="5486400" cy="8763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48400" y="5457825"/>
            <a:ext cx="171450" cy="1714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48400" y="57912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829550" y="57912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82150" y="5791200"/>
            <a:ext cx="152400" cy="1524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10820400" y="190500"/>
            <a:ext cx="203454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ADE8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System Active</a:t>
            </a:r>
            <a:endParaRPr lang="en-US" sz="1200" dirty="0"/>
          </a:p>
        </p:txBody>
      </p:sp>
      <p:sp>
        <p:nvSpPr>
          <p:cNvPr id="26" name="Text 1"/>
          <p:cNvSpPr/>
          <p:nvPr/>
        </p:nvSpPr>
        <p:spPr>
          <a:xfrm>
            <a:off x="609600" y="5334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Hardware Synergy</a:t>
            </a:r>
            <a:endParaRPr lang="en-US" sz="2700" dirty="0"/>
          </a:p>
        </p:txBody>
      </p:sp>
      <p:sp>
        <p:nvSpPr>
          <p:cNvPr id="27" name="Text 2"/>
          <p:cNvSpPr/>
          <p:nvPr/>
        </p:nvSpPr>
        <p:spPr>
          <a:xfrm>
            <a:off x="609600" y="1257300"/>
            <a:ext cx="62179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C084FC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Military-Grade Hardware Stack</a:t>
            </a:r>
            <a:endParaRPr lang="en-US" sz="1800" dirty="0"/>
          </a:p>
        </p:txBody>
      </p:sp>
      <p:sp>
        <p:nvSpPr>
          <p:cNvPr id="28" name="Text 3"/>
          <p:cNvSpPr/>
          <p:nvPr/>
        </p:nvSpPr>
        <p:spPr>
          <a:xfrm>
            <a:off x="1333500" y="1981200"/>
            <a:ext cx="5166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120 FPS Multi-Spectrum Cameras</a:t>
            </a:r>
            <a:endParaRPr lang="en-US" sz="1350" dirty="0"/>
          </a:p>
        </p:txBody>
      </p:sp>
      <p:sp>
        <p:nvSpPr>
          <p:cNvPr id="29" name="Text 4"/>
          <p:cNvSpPr/>
          <p:nvPr/>
        </p:nvSpPr>
        <p:spPr>
          <a:xfrm>
            <a:off x="1333500" y="2247900"/>
            <a:ext cx="43053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Capturing visible and infrared data simultaneously for all-weather operation</a:t>
            </a:r>
            <a:endParaRPr lang="en-US" sz="1200" dirty="0"/>
          </a:p>
        </p:txBody>
      </p:sp>
      <p:sp>
        <p:nvSpPr>
          <p:cNvPr id="30" name="Text 5"/>
          <p:cNvSpPr/>
          <p:nvPr/>
        </p:nvSpPr>
        <p:spPr>
          <a:xfrm>
            <a:off x="1333500" y="3200400"/>
            <a:ext cx="5166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NVIDIA Jetson Orin Compute</a:t>
            </a:r>
            <a:endParaRPr lang="en-US" sz="1350" dirty="0"/>
          </a:p>
        </p:txBody>
      </p:sp>
      <p:sp>
        <p:nvSpPr>
          <p:cNvPr id="31" name="Text 6"/>
          <p:cNvSpPr/>
          <p:nvPr/>
        </p:nvSpPr>
        <p:spPr>
          <a:xfrm>
            <a:off x="1333500" y="3467100"/>
            <a:ext cx="43053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Optimized with TensorRT for zero-latency processing at 120 FPS</a:t>
            </a:r>
            <a:endParaRPr lang="en-US" sz="1200" dirty="0"/>
          </a:p>
        </p:txBody>
      </p:sp>
      <p:sp>
        <p:nvSpPr>
          <p:cNvPr id="32" name="Text 7"/>
          <p:cNvSpPr/>
          <p:nvPr/>
        </p:nvSpPr>
        <p:spPr>
          <a:xfrm>
            <a:off x="1333500" y="4419600"/>
            <a:ext cx="5166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IP67-Rated Rugged Housing</a:t>
            </a:r>
            <a:endParaRPr lang="en-US" sz="1350" dirty="0"/>
          </a:p>
        </p:txBody>
      </p:sp>
      <p:sp>
        <p:nvSpPr>
          <p:cNvPr id="33" name="Text 8"/>
          <p:cNvSpPr/>
          <p:nvPr/>
        </p:nvSpPr>
        <p:spPr>
          <a:xfrm>
            <a:off x="1333500" y="4686300"/>
            <a:ext cx="43053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Protection against dust, water, and mechanical shock in harsh rail environments</a:t>
            </a:r>
            <a:endParaRPr lang="en-US" sz="1200" dirty="0"/>
          </a:p>
        </p:txBody>
      </p:sp>
      <p:sp>
        <p:nvSpPr>
          <p:cNvPr id="34" name="Text 9"/>
          <p:cNvSpPr/>
          <p:nvPr/>
        </p:nvSpPr>
        <p:spPr>
          <a:xfrm>
            <a:off x="1333500" y="5638800"/>
            <a:ext cx="4305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CAN Bus Interface</a:t>
            </a:r>
            <a:endParaRPr lang="en-US" sz="1350" dirty="0"/>
          </a:p>
        </p:txBody>
      </p:sp>
      <p:sp>
        <p:nvSpPr>
          <p:cNvPr id="35" name="Text 10"/>
          <p:cNvSpPr/>
          <p:nvPr/>
        </p:nvSpPr>
        <p:spPr>
          <a:xfrm>
            <a:off x="1333500" y="5905500"/>
            <a:ext cx="43053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Synchronization with train velocity sensors for perfect frame consistency</a:t>
            </a:r>
            <a:endParaRPr lang="en-US" sz="1200" dirty="0"/>
          </a:p>
        </p:txBody>
      </p:sp>
      <p:sp>
        <p:nvSpPr>
          <p:cNvPr id="36" name="Text 11"/>
          <p:cNvSpPr/>
          <p:nvPr/>
        </p:nvSpPr>
        <p:spPr>
          <a:xfrm>
            <a:off x="5684520" y="4724400"/>
            <a:ext cx="63093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NVIDIA Jetson Orin Compute Module &amp; Components</a:t>
            </a:r>
            <a:endParaRPr lang="en-US" sz="1050" dirty="0"/>
          </a:p>
        </p:txBody>
      </p:sp>
      <p:sp>
        <p:nvSpPr>
          <p:cNvPr id="37" name="Text 12"/>
          <p:cNvSpPr/>
          <p:nvPr/>
        </p:nvSpPr>
        <p:spPr>
          <a:xfrm>
            <a:off x="6496050" y="5410200"/>
            <a:ext cx="62179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Railway Standards Compliance</a:t>
            </a:r>
            <a:endParaRPr lang="en-US" sz="1350" dirty="0"/>
          </a:p>
        </p:txBody>
      </p:sp>
      <p:sp>
        <p:nvSpPr>
          <p:cNvPr id="38" name="Text 13"/>
          <p:cNvSpPr/>
          <p:nvPr/>
        </p:nvSpPr>
        <p:spPr>
          <a:xfrm>
            <a:off x="6477000" y="5753100"/>
            <a:ext cx="7543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 50155</a:t>
            </a:r>
            <a:endParaRPr lang="en-US" sz="1200" dirty="0"/>
          </a:p>
        </p:txBody>
      </p:sp>
      <p:sp>
        <p:nvSpPr>
          <p:cNvPr id="39" name="Text 14"/>
          <p:cNvSpPr/>
          <p:nvPr/>
        </p:nvSpPr>
        <p:spPr>
          <a:xfrm>
            <a:off x="8058150" y="5753100"/>
            <a:ext cx="9601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 45545-2</a:t>
            </a:r>
            <a:endParaRPr lang="en-US" sz="1200" dirty="0"/>
          </a:p>
        </p:txBody>
      </p:sp>
      <p:sp>
        <p:nvSpPr>
          <p:cNvPr id="40" name="Text 15"/>
          <p:cNvSpPr/>
          <p:nvPr/>
        </p:nvSpPr>
        <p:spPr>
          <a:xfrm>
            <a:off x="9810750" y="5753100"/>
            <a:ext cx="1943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Rail Industry Standards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050" y="190500"/>
            <a:ext cx="1695450" cy="3238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0" y="276225"/>
            <a:ext cx="152400" cy="152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990600"/>
            <a:ext cx="7620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1333500"/>
            <a:ext cx="3352205" cy="3352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1638300"/>
            <a:ext cx="609600" cy="609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2063" y="1771650"/>
            <a:ext cx="219075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800" y="4191000"/>
            <a:ext cx="1714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9005" y="1333500"/>
            <a:ext cx="3352205" cy="3352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3805" y="1638300"/>
            <a:ext cx="417612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89736" y="1771650"/>
            <a:ext cx="28575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23805" y="41910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6057900"/>
            <a:ext cx="10972800" cy="571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00" y="6210300"/>
            <a:ext cx="19050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24500" y="6210300"/>
            <a:ext cx="142875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91675" y="6210300"/>
            <a:ext cx="238125" cy="2667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10820400" y="190500"/>
            <a:ext cx="203454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ADE8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System Active</a:t>
            </a:r>
            <a:endParaRPr lang="en-US" sz="1200" dirty="0"/>
          </a:p>
        </p:txBody>
      </p:sp>
      <p:sp>
        <p:nvSpPr>
          <p:cNvPr id="19" name="Text 1"/>
          <p:cNvSpPr/>
          <p:nvPr/>
        </p:nvSpPr>
        <p:spPr>
          <a:xfrm>
            <a:off x="609600" y="5334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Performance Metrics</a:t>
            </a:r>
            <a:endParaRPr lang="en-US" sz="2700" dirty="0"/>
          </a:p>
        </p:txBody>
      </p:sp>
      <p:sp>
        <p:nvSpPr>
          <p:cNvPr id="20" name="Text 2"/>
          <p:cNvSpPr/>
          <p:nvPr/>
        </p:nvSpPr>
        <p:spPr>
          <a:xfrm>
            <a:off x="1828800" y="1790700"/>
            <a:ext cx="23317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Inference Speed</a:t>
            </a:r>
            <a:endParaRPr lang="en-US" sz="1800" dirty="0"/>
          </a:p>
        </p:txBody>
      </p:sp>
      <p:sp>
        <p:nvSpPr>
          <p:cNvPr id="21" name="Text 3"/>
          <p:cNvSpPr/>
          <p:nvPr/>
        </p:nvSpPr>
        <p:spPr>
          <a:xfrm>
            <a:off x="1509415" y="2476500"/>
            <a:ext cx="222885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4500" b="1" dirty="0">
                <a:solidFill>
                  <a:schemeClr val="bg1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&lt; 0.02</a:t>
            </a:r>
            <a:endParaRPr lang="en-US" sz="4500" dirty="0">
              <a:solidFill>
                <a:schemeClr val="bg1"/>
              </a:solidFill>
            </a:endParaRPr>
          </a:p>
        </p:txBody>
      </p:sp>
      <p:sp>
        <p:nvSpPr>
          <p:cNvPr id="22" name="Text 4"/>
          <p:cNvSpPr/>
          <p:nvPr/>
        </p:nvSpPr>
        <p:spPr>
          <a:xfrm>
            <a:off x="2233315" y="3200400"/>
            <a:ext cx="49149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ms</a:t>
            </a:r>
            <a:endParaRPr lang="en-US" sz="2250" dirty="0"/>
          </a:p>
        </p:txBody>
      </p:sp>
      <p:sp>
        <p:nvSpPr>
          <p:cNvPr id="23" name="Text 5"/>
          <p:cNvSpPr/>
          <p:nvPr/>
        </p:nvSpPr>
        <p:spPr>
          <a:xfrm>
            <a:off x="1340822" y="3695700"/>
            <a:ext cx="2194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Per frame processing time</a:t>
            </a:r>
            <a:endParaRPr lang="en-US" sz="1200" dirty="0"/>
          </a:p>
        </p:txBody>
      </p:sp>
      <p:sp>
        <p:nvSpPr>
          <p:cNvPr id="24" name="Text 6"/>
          <p:cNvSpPr/>
          <p:nvPr/>
        </p:nvSpPr>
        <p:spPr>
          <a:xfrm>
            <a:off x="1352550" y="4152900"/>
            <a:ext cx="2663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Real-time processing at 120 FPS</a:t>
            </a:r>
            <a:endParaRPr lang="en-US" sz="1200" dirty="0"/>
          </a:p>
        </p:txBody>
      </p:sp>
      <p:sp>
        <p:nvSpPr>
          <p:cNvPr id="25" name="Text 7"/>
          <p:cNvSpPr/>
          <p:nvPr/>
        </p:nvSpPr>
        <p:spPr>
          <a:xfrm>
            <a:off x="5293816" y="1638300"/>
            <a:ext cx="2172593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Defect Detection Accuracy</a:t>
            </a:r>
            <a:endParaRPr lang="en-US" sz="1800" dirty="0"/>
          </a:p>
        </p:txBody>
      </p:sp>
      <p:sp>
        <p:nvSpPr>
          <p:cNvPr id="26" name="Text 8"/>
          <p:cNvSpPr/>
          <p:nvPr/>
        </p:nvSpPr>
        <p:spPr>
          <a:xfrm>
            <a:off x="5180707" y="2533650"/>
            <a:ext cx="219456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4500" b="1" dirty="0">
                <a:solidFill>
                  <a:schemeClr val="bg1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80%</a:t>
            </a:r>
            <a:endParaRPr lang="en-US" sz="4500" dirty="0">
              <a:solidFill>
                <a:schemeClr val="bg1"/>
              </a:solidFill>
            </a:endParaRPr>
          </a:p>
        </p:txBody>
      </p:sp>
      <p:sp>
        <p:nvSpPr>
          <p:cNvPr id="27" name="Text 9"/>
          <p:cNvSpPr/>
          <p:nvPr/>
        </p:nvSpPr>
        <p:spPr>
          <a:xfrm>
            <a:off x="4723805" y="3409950"/>
            <a:ext cx="274260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Sustained accuracy across 10,000+ test images</a:t>
            </a:r>
            <a:endParaRPr lang="en-US" sz="1200" dirty="0"/>
          </a:p>
        </p:txBody>
      </p:sp>
      <p:sp>
        <p:nvSpPr>
          <p:cNvPr id="28" name="Text 10"/>
          <p:cNvSpPr/>
          <p:nvPr/>
        </p:nvSpPr>
        <p:spPr>
          <a:xfrm>
            <a:off x="4990505" y="4152900"/>
            <a:ext cx="1885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Minimal false positives</a:t>
            </a:r>
            <a:endParaRPr lang="en-US" sz="1200" dirty="0"/>
          </a:p>
        </p:txBody>
      </p:sp>
      <p:sp>
        <p:nvSpPr>
          <p:cNvPr id="29" name="Text 11"/>
          <p:cNvSpPr/>
          <p:nvPr/>
        </p:nvSpPr>
        <p:spPr>
          <a:xfrm>
            <a:off x="9025682" y="1647825"/>
            <a:ext cx="2090142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Operational Reliability</a:t>
            </a:r>
            <a:endParaRPr lang="en-US" sz="1800" dirty="0"/>
          </a:p>
        </p:txBody>
      </p:sp>
      <p:sp>
        <p:nvSpPr>
          <p:cNvPr id="30" name="Text 12"/>
          <p:cNvSpPr/>
          <p:nvPr/>
        </p:nvSpPr>
        <p:spPr>
          <a:xfrm>
            <a:off x="9095780" y="2533650"/>
            <a:ext cx="157734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4500" b="1" dirty="0">
                <a:solidFill>
                  <a:schemeClr val="bg1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24/7</a:t>
            </a:r>
            <a:endParaRPr lang="en-US" sz="4500" dirty="0">
              <a:solidFill>
                <a:schemeClr val="bg1"/>
              </a:solidFill>
            </a:endParaRPr>
          </a:p>
        </p:txBody>
      </p:sp>
      <p:sp>
        <p:nvSpPr>
          <p:cNvPr id="31" name="Text 13"/>
          <p:cNvSpPr/>
          <p:nvPr/>
        </p:nvSpPr>
        <p:spPr>
          <a:xfrm>
            <a:off x="8787170" y="3409950"/>
            <a:ext cx="19316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All-condition operation</a:t>
            </a:r>
            <a:endParaRPr lang="en-US" sz="1200" dirty="0"/>
          </a:p>
        </p:txBody>
      </p:sp>
      <p:sp>
        <p:nvSpPr>
          <p:cNvPr id="32" name="Text 14"/>
          <p:cNvSpPr/>
          <p:nvPr/>
        </p:nvSpPr>
        <p:spPr>
          <a:xfrm>
            <a:off x="8657034" y="3914775"/>
            <a:ext cx="2458789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Meets EN 50155 and EN 45545-2 standards</a:t>
            </a:r>
            <a:endParaRPr lang="en-US" sz="1200" dirty="0"/>
          </a:p>
        </p:txBody>
      </p:sp>
      <p:sp>
        <p:nvSpPr>
          <p:cNvPr id="33" name="Text 15"/>
          <p:cNvSpPr/>
          <p:nvPr/>
        </p:nvSpPr>
        <p:spPr>
          <a:xfrm>
            <a:off x="1066800" y="6229350"/>
            <a:ext cx="26746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NVIDIA Jetson Orin NX hardware</a:t>
            </a:r>
            <a:endParaRPr lang="en-US" sz="1200" dirty="0"/>
          </a:p>
        </p:txBody>
      </p:sp>
      <p:sp>
        <p:nvSpPr>
          <p:cNvPr id="34" name="Text 16"/>
          <p:cNvSpPr/>
          <p:nvPr/>
        </p:nvSpPr>
        <p:spPr>
          <a:xfrm>
            <a:off x="5781675" y="6229350"/>
            <a:ext cx="18973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TensorRT optimization</a:t>
            </a:r>
            <a:endParaRPr lang="en-US" sz="1200" dirty="0"/>
          </a:p>
        </p:txBody>
      </p:sp>
      <p:sp>
        <p:nvSpPr>
          <p:cNvPr id="35" name="Text 17"/>
          <p:cNvSpPr/>
          <p:nvPr/>
        </p:nvSpPr>
        <p:spPr>
          <a:xfrm>
            <a:off x="9944100" y="6229350"/>
            <a:ext cx="17830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Modular architecture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050" y="190500"/>
            <a:ext cx="1695450" cy="3238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0" y="276225"/>
            <a:ext cx="152400" cy="152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990600"/>
            <a:ext cx="7620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257300"/>
            <a:ext cx="3555950" cy="373841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1257300"/>
            <a:ext cx="3555950" cy="495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" y="1419225"/>
            <a:ext cx="152400" cy="1714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1752600"/>
            <a:ext cx="3555950" cy="96678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900" y="1866900"/>
            <a:ext cx="200025" cy="195263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900" y="2138363"/>
            <a:ext cx="209550" cy="195263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3900" y="2409825"/>
            <a:ext cx="209550" cy="1952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3900" y="2833688"/>
            <a:ext cx="3327350" cy="2047726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3900" y="3176588"/>
            <a:ext cx="3327350" cy="1706314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97571" y="3631257"/>
            <a:ext cx="114300" cy="1143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63130" y="3972520"/>
            <a:ext cx="114300" cy="1143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64940" y="4313783"/>
            <a:ext cx="114300" cy="1143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95761" y="3801963"/>
            <a:ext cx="114300" cy="1143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30351" y="4143226"/>
            <a:ext cx="114300" cy="1143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41625" y="4120902"/>
            <a:ext cx="733425" cy="685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17825" y="4216152"/>
            <a:ext cx="114300" cy="1143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317825" y="4406652"/>
            <a:ext cx="114300" cy="1143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317825" y="4597152"/>
            <a:ext cx="114300" cy="1143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317950" y="1257300"/>
            <a:ext cx="3555950" cy="3738414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317950" y="1257300"/>
            <a:ext cx="3555950" cy="4953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432250" y="1419225"/>
            <a:ext cx="171450" cy="17145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432250" y="1866900"/>
            <a:ext cx="3327350" cy="2443014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546550" y="2247900"/>
            <a:ext cx="3098750" cy="1947714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317950" y="4424214"/>
            <a:ext cx="3555950" cy="5715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432250" y="4557564"/>
            <a:ext cx="114300" cy="1143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432250" y="4748064"/>
            <a:ext cx="114300" cy="1143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026301" y="1257300"/>
            <a:ext cx="3556099" cy="3738414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026301" y="1257300"/>
            <a:ext cx="3556099" cy="4953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140601" y="1419225"/>
            <a:ext cx="190500" cy="17145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140601" y="1866900"/>
            <a:ext cx="3327499" cy="13716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140601" y="1866900"/>
            <a:ext cx="1663750" cy="6858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140601" y="2552700"/>
            <a:ext cx="1663750" cy="6858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140601" y="3467100"/>
            <a:ext cx="3327499" cy="10287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254901" y="3848100"/>
            <a:ext cx="982117" cy="5334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650635" y="3962400"/>
            <a:ext cx="190500" cy="15240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313218" y="3848100"/>
            <a:ext cx="982117" cy="53340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728002" y="3962400"/>
            <a:ext cx="152400" cy="15240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0371534" y="3848100"/>
            <a:ext cx="982266" cy="53340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0776942" y="3962400"/>
            <a:ext cx="171450" cy="152400"/>
          </a:xfrm>
          <a:prstGeom prst="rect">
            <a:avLst/>
          </a:prstGeom>
        </p:spPr>
      </p:pic>
      <p:sp>
        <p:nvSpPr>
          <p:cNvPr id="45" name="Text 0"/>
          <p:cNvSpPr/>
          <p:nvPr/>
        </p:nvSpPr>
        <p:spPr>
          <a:xfrm>
            <a:off x="10820400" y="190500"/>
            <a:ext cx="203454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ADE8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System Active</a:t>
            </a:r>
            <a:endParaRPr lang="en-US" sz="1200" dirty="0"/>
          </a:p>
        </p:txBody>
      </p:sp>
      <p:sp>
        <p:nvSpPr>
          <p:cNvPr id="46" name="Text 1"/>
          <p:cNvSpPr/>
          <p:nvPr/>
        </p:nvSpPr>
        <p:spPr>
          <a:xfrm>
            <a:off x="609600" y="5334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 Dashboard - Analytics in Action</a:t>
            </a:r>
            <a:endParaRPr lang="en-US" sz="2700" dirty="0"/>
          </a:p>
        </p:txBody>
      </p:sp>
      <p:sp>
        <p:nvSpPr>
          <p:cNvPr id="47" name="Text 2"/>
          <p:cNvSpPr/>
          <p:nvPr/>
        </p:nvSpPr>
        <p:spPr>
          <a:xfrm>
            <a:off x="952500" y="1371600"/>
            <a:ext cx="21488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Live Defect Alerts</a:t>
            </a:r>
            <a:endParaRPr lang="en-US" sz="1350" dirty="0"/>
          </a:p>
        </p:txBody>
      </p:sp>
      <p:sp>
        <p:nvSpPr>
          <p:cNvPr id="48" name="Text 3"/>
          <p:cNvSpPr/>
          <p:nvPr/>
        </p:nvSpPr>
        <p:spPr>
          <a:xfrm>
            <a:off x="3070175" y="1428750"/>
            <a:ext cx="117729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Updated: Just now</a:t>
            </a:r>
            <a:endParaRPr lang="en-US" sz="900" dirty="0"/>
          </a:p>
        </p:txBody>
      </p:sp>
      <p:sp>
        <p:nvSpPr>
          <p:cNvPr id="49" name="Text 4"/>
          <p:cNvSpPr/>
          <p:nvPr/>
        </p:nvSpPr>
        <p:spPr>
          <a:xfrm>
            <a:off x="800100" y="1866900"/>
            <a:ext cx="240030" cy="19526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38"/>
              </a:lnSpc>
              <a:buNone/>
            </a:pPr>
            <a:r>
              <a:rPr lang="en-US" sz="825" b="1" dirty="0">
                <a:solidFill>
                  <a:srgbClr val="EF4444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</a:t>
            </a:r>
            <a:endParaRPr lang="en-US" sz="825" dirty="0"/>
          </a:p>
        </p:txBody>
      </p:sp>
      <p:sp>
        <p:nvSpPr>
          <p:cNvPr id="50" name="Text 5"/>
          <p:cNvSpPr/>
          <p:nvPr/>
        </p:nvSpPr>
        <p:spPr>
          <a:xfrm>
            <a:off x="1000125" y="1869281"/>
            <a:ext cx="20802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Critical: Axle crack detected</a:t>
            </a:r>
            <a:endParaRPr lang="en-US" sz="1050" dirty="0"/>
          </a:p>
        </p:txBody>
      </p:sp>
      <p:sp>
        <p:nvSpPr>
          <p:cNvPr id="51" name="Text 6"/>
          <p:cNvSpPr/>
          <p:nvPr/>
        </p:nvSpPr>
        <p:spPr>
          <a:xfrm>
            <a:off x="800100" y="2138363"/>
            <a:ext cx="209550" cy="19526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38"/>
              </a:lnSpc>
              <a:buNone/>
            </a:pPr>
            <a:r>
              <a:rPr lang="en-US" sz="825" b="1" dirty="0">
                <a:solidFill>
                  <a:srgbClr val="F59E0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3</a:t>
            </a:r>
            <a:endParaRPr lang="en-US" sz="825" dirty="0"/>
          </a:p>
        </p:txBody>
      </p:sp>
      <p:sp>
        <p:nvSpPr>
          <p:cNvPr id="52" name="Text 7"/>
          <p:cNvSpPr/>
          <p:nvPr/>
        </p:nvSpPr>
        <p:spPr>
          <a:xfrm>
            <a:off x="1009650" y="2140744"/>
            <a:ext cx="18859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Major: Fastener loosening</a:t>
            </a:r>
            <a:endParaRPr lang="en-US" sz="1050" dirty="0"/>
          </a:p>
        </p:txBody>
      </p:sp>
      <p:sp>
        <p:nvSpPr>
          <p:cNvPr id="53" name="Text 8"/>
          <p:cNvSpPr/>
          <p:nvPr/>
        </p:nvSpPr>
        <p:spPr>
          <a:xfrm>
            <a:off x="800100" y="2409825"/>
            <a:ext cx="209550" cy="19526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38"/>
              </a:lnSpc>
              <a:buNone/>
            </a:pPr>
            <a:r>
              <a:rPr lang="en-US" sz="825" b="1" dirty="0">
                <a:solidFill>
                  <a:srgbClr val="3B82F6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5</a:t>
            </a:r>
            <a:endParaRPr lang="en-US" sz="825" dirty="0"/>
          </a:p>
        </p:txBody>
      </p:sp>
      <p:sp>
        <p:nvSpPr>
          <p:cNvPr id="54" name="Text 9"/>
          <p:cNvSpPr/>
          <p:nvPr/>
        </p:nvSpPr>
        <p:spPr>
          <a:xfrm>
            <a:off x="1009650" y="2412206"/>
            <a:ext cx="14058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Minor: Surface rust</a:t>
            </a:r>
            <a:endParaRPr lang="en-US" sz="1050" dirty="0"/>
          </a:p>
        </p:txBody>
      </p:sp>
      <p:sp>
        <p:nvSpPr>
          <p:cNvPr id="55" name="Text 10"/>
          <p:cNvSpPr/>
          <p:nvPr/>
        </p:nvSpPr>
        <p:spPr>
          <a:xfrm>
            <a:off x="800100" y="2833688"/>
            <a:ext cx="399282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Geospatial Map Overlay</a:t>
            </a:r>
            <a:endParaRPr lang="en-US" sz="1050" dirty="0"/>
          </a:p>
        </p:txBody>
      </p:sp>
      <p:sp>
        <p:nvSpPr>
          <p:cNvPr id="56" name="Text 11"/>
          <p:cNvSpPr/>
          <p:nvPr/>
        </p:nvSpPr>
        <p:spPr>
          <a:xfrm>
            <a:off x="3508325" y="4197102"/>
            <a:ext cx="46863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Critical</a:t>
            </a:r>
            <a:endParaRPr lang="en-US" sz="900" dirty="0"/>
          </a:p>
        </p:txBody>
      </p:sp>
      <p:sp>
        <p:nvSpPr>
          <p:cNvPr id="57" name="Text 12"/>
          <p:cNvSpPr/>
          <p:nvPr/>
        </p:nvSpPr>
        <p:spPr>
          <a:xfrm>
            <a:off x="3508325" y="4387602"/>
            <a:ext cx="35433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Major</a:t>
            </a:r>
            <a:endParaRPr lang="en-US" sz="900" dirty="0"/>
          </a:p>
        </p:txBody>
      </p:sp>
      <p:sp>
        <p:nvSpPr>
          <p:cNvPr id="58" name="Text 13"/>
          <p:cNvSpPr/>
          <p:nvPr/>
        </p:nvSpPr>
        <p:spPr>
          <a:xfrm>
            <a:off x="3508325" y="4578102"/>
            <a:ext cx="35433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Minor</a:t>
            </a:r>
            <a:endParaRPr lang="en-US" sz="900" dirty="0"/>
          </a:p>
        </p:txBody>
      </p:sp>
      <p:sp>
        <p:nvSpPr>
          <p:cNvPr id="59" name="Text 14"/>
          <p:cNvSpPr/>
          <p:nvPr/>
        </p:nvSpPr>
        <p:spPr>
          <a:xfrm>
            <a:off x="4679900" y="1371600"/>
            <a:ext cx="39928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30-Day Trend Analysis</a:t>
            </a:r>
            <a:endParaRPr lang="en-US" sz="1350" dirty="0"/>
          </a:p>
        </p:txBody>
      </p:sp>
      <p:sp>
        <p:nvSpPr>
          <p:cNvPr id="60" name="Text 15"/>
          <p:cNvSpPr/>
          <p:nvPr/>
        </p:nvSpPr>
        <p:spPr>
          <a:xfrm>
            <a:off x="4546550" y="1981200"/>
            <a:ext cx="3718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Axle Stress Accumulation</a:t>
            </a:r>
            <a:endParaRPr lang="en-US" sz="1050" dirty="0"/>
          </a:p>
        </p:txBody>
      </p:sp>
      <p:sp>
        <p:nvSpPr>
          <p:cNvPr id="61" name="Text 16"/>
          <p:cNvSpPr/>
          <p:nvPr/>
        </p:nvSpPr>
        <p:spPr>
          <a:xfrm>
            <a:off x="4584650" y="4538514"/>
            <a:ext cx="399282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Rolling 30-day window for predictive analytics</a:t>
            </a:r>
            <a:endParaRPr lang="en-US" sz="900" dirty="0"/>
          </a:p>
        </p:txBody>
      </p:sp>
      <p:sp>
        <p:nvSpPr>
          <p:cNvPr id="62" name="Text 17"/>
          <p:cNvSpPr/>
          <p:nvPr/>
        </p:nvSpPr>
        <p:spPr>
          <a:xfrm>
            <a:off x="4584650" y="4729014"/>
            <a:ext cx="399282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Auto-generates maintenance work orders</a:t>
            </a:r>
            <a:endParaRPr lang="en-US" sz="900" dirty="0"/>
          </a:p>
        </p:txBody>
      </p:sp>
      <p:sp>
        <p:nvSpPr>
          <p:cNvPr id="63" name="Text 18"/>
          <p:cNvSpPr/>
          <p:nvPr/>
        </p:nvSpPr>
        <p:spPr>
          <a:xfrm>
            <a:off x="8407301" y="1371600"/>
            <a:ext cx="399299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System Performance</a:t>
            </a:r>
            <a:endParaRPr lang="en-US" sz="1350" dirty="0"/>
          </a:p>
        </p:txBody>
      </p:sp>
      <p:sp>
        <p:nvSpPr>
          <p:cNvPr id="64" name="Text 19"/>
          <p:cNvSpPr/>
          <p:nvPr/>
        </p:nvSpPr>
        <p:spPr>
          <a:xfrm>
            <a:off x="8254901" y="1981200"/>
            <a:ext cx="17221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Live Alert Processing</a:t>
            </a:r>
            <a:endParaRPr lang="en-US" sz="900" dirty="0"/>
          </a:p>
        </p:txBody>
      </p:sp>
      <p:sp>
        <p:nvSpPr>
          <p:cNvPr id="65" name="Text 20"/>
          <p:cNvSpPr/>
          <p:nvPr/>
        </p:nvSpPr>
        <p:spPr>
          <a:xfrm>
            <a:off x="8254901" y="2133600"/>
            <a:ext cx="35433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0.1</a:t>
            </a:r>
            <a:endParaRPr lang="en-US" sz="1800" dirty="0"/>
          </a:p>
        </p:txBody>
      </p:sp>
      <p:sp>
        <p:nvSpPr>
          <p:cNvPr id="66" name="Text 21"/>
          <p:cNvSpPr/>
          <p:nvPr/>
        </p:nvSpPr>
        <p:spPr>
          <a:xfrm>
            <a:off x="8588276" y="2247900"/>
            <a:ext cx="2628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sec</a:t>
            </a:r>
            <a:endParaRPr lang="en-US" sz="1050" dirty="0"/>
          </a:p>
        </p:txBody>
      </p:sp>
      <p:sp>
        <p:nvSpPr>
          <p:cNvPr id="67" name="Text 22"/>
          <p:cNvSpPr/>
          <p:nvPr/>
        </p:nvSpPr>
        <p:spPr>
          <a:xfrm>
            <a:off x="9918650" y="1981200"/>
            <a:ext cx="17221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Geospatial Accuracy</a:t>
            </a:r>
            <a:endParaRPr lang="en-US" sz="900" dirty="0"/>
          </a:p>
        </p:txBody>
      </p:sp>
      <p:sp>
        <p:nvSpPr>
          <p:cNvPr id="68" name="Text 23"/>
          <p:cNvSpPr/>
          <p:nvPr/>
        </p:nvSpPr>
        <p:spPr>
          <a:xfrm>
            <a:off x="9918650" y="2133600"/>
            <a:ext cx="5143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±1.5</a:t>
            </a:r>
            <a:endParaRPr lang="en-US" sz="1800" dirty="0"/>
          </a:p>
        </p:txBody>
      </p:sp>
      <p:sp>
        <p:nvSpPr>
          <p:cNvPr id="69" name="Text 24"/>
          <p:cNvSpPr/>
          <p:nvPr/>
        </p:nvSpPr>
        <p:spPr>
          <a:xfrm>
            <a:off x="10385375" y="2247900"/>
            <a:ext cx="5257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meters</a:t>
            </a:r>
            <a:endParaRPr lang="en-US" sz="1050" dirty="0"/>
          </a:p>
        </p:txBody>
      </p:sp>
      <p:sp>
        <p:nvSpPr>
          <p:cNvPr id="70" name="Text 25"/>
          <p:cNvSpPr/>
          <p:nvPr/>
        </p:nvSpPr>
        <p:spPr>
          <a:xfrm>
            <a:off x="8254901" y="2667000"/>
            <a:ext cx="17221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 Refresh Rate</a:t>
            </a:r>
            <a:endParaRPr lang="en-US" sz="900" dirty="0"/>
          </a:p>
        </p:txBody>
      </p:sp>
      <p:sp>
        <p:nvSpPr>
          <p:cNvPr id="71" name="Text 26"/>
          <p:cNvSpPr/>
          <p:nvPr/>
        </p:nvSpPr>
        <p:spPr>
          <a:xfrm>
            <a:off x="8254901" y="2819400"/>
            <a:ext cx="1600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2</a:t>
            </a:r>
            <a:endParaRPr lang="en-US" sz="1800" dirty="0"/>
          </a:p>
        </p:txBody>
      </p:sp>
      <p:sp>
        <p:nvSpPr>
          <p:cNvPr id="72" name="Text 27"/>
          <p:cNvSpPr/>
          <p:nvPr/>
        </p:nvSpPr>
        <p:spPr>
          <a:xfrm>
            <a:off x="8426351" y="2933700"/>
            <a:ext cx="1943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Hz</a:t>
            </a:r>
            <a:endParaRPr lang="en-US" sz="1050" dirty="0"/>
          </a:p>
        </p:txBody>
      </p:sp>
      <p:sp>
        <p:nvSpPr>
          <p:cNvPr id="73" name="Text 28"/>
          <p:cNvSpPr/>
          <p:nvPr/>
        </p:nvSpPr>
        <p:spPr>
          <a:xfrm>
            <a:off x="9918650" y="2667000"/>
            <a:ext cx="17221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Concurrent Users</a:t>
            </a:r>
            <a:endParaRPr lang="en-US" sz="900" dirty="0"/>
          </a:p>
        </p:txBody>
      </p:sp>
      <p:sp>
        <p:nvSpPr>
          <p:cNvPr id="74" name="Text 29"/>
          <p:cNvSpPr/>
          <p:nvPr/>
        </p:nvSpPr>
        <p:spPr>
          <a:xfrm>
            <a:off x="9918650" y="2819400"/>
            <a:ext cx="5257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500</a:t>
            </a:r>
            <a:endParaRPr lang="en-US" sz="1800" dirty="0"/>
          </a:p>
        </p:txBody>
      </p:sp>
      <p:sp>
        <p:nvSpPr>
          <p:cNvPr id="75" name="Text 30"/>
          <p:cNvSpPr/>
          <p:nvPr/>
        </p:nvSpPr>
        <p:spPr>
          <a:xfrm>
            <a:off x="10394900" y="2933700"/>
            <a:ext cx="3086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max</a:t>
            </a:r>
            <a:endParaRPr lang="en-US" sz="1050" dirty="0"/>
          </a:p>
        </p:txBody>
      </p:sp>
      <p:sp>
        <p:nvSpPr>
          <p:cNvPr id="76" name="Text 31"/>
          <p:cNvSpPr/>
          <p:nvPr/>
        </p:nvSpPr>
        <p:spPr>
          <a:xfrm>
            <a:off x="8254901" y="3581400"/>
            <a:ext cx="309889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Role-Based Access</a:t>
            </a:r>
            <a:endParaRPr lang="en-US" sz="1050" dirty="0"/>
          </a:p>
        </p:txBody>
      </p:sp>
      <p:sp>
        <p:nvSpPr>
          <p:cNvPr id="77" name="Text 32"/>
          <p:cNvSpPr/>
          <p:nvPr/>
        </p:nvSpPr>
        <p:spPr>
          <a:xfrm>
            <a:off x="8248129" y="4152900"/>
            <a:ext cx="99566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Field Tech</a:t>
            </a:r>
            <a:endParaRPr lang="en-US" sz="900" dirty="0"/>
          </a:p>
        </p:txBody>
      </p:sp>
      <p:sp>
        <p:nvSpPr>
          <p:cNvPr id="78" name="Text 33"/>
          <p:cNvSpPr/>
          <p:nvPr/>
        </p:nvSpPr>
        <p:spPr>
          <a:xfrm>
            <a:off x="9306446" y="4152900"/>
            <a:ext cx="99566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Maintenance</a:t>
            </a:r>
            <a:endParaRPr lang="en-US" sz="900" dirty="0"/>
          </a:p>
        </p:txBody>
      </p:sp>
      <p:sp>
        <p:nvSpPr>
          <p:cNvPr id="79" name="Text 34"/>
          <p:cNvSpPr/>
          <p:nvPr/>
        </p:nvSpPr>
        <p:spPr>
          <a:xfrm>
            <a:off x="10364748" y="4152900"/>
            <a:ext cx="995839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Operations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050" y="190500"/>
            <a:ext cx="1695450" cy="3238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0" y="276225"/>
            <a:ext cx="152400" cy="152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990600"/>
            <a:ext cx="7620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596182"/>
            <a:ext cx="3352800" cy="28272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4652070"/>
            <a:ext cx="3352800" cy="1409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7200" y="1257300"/>
            <a:ext cx="7315200" cy="1104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9600" y="1409700"/>
            <a:ext cx="45720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52950" y="1504950"/>
            <a:ext cx="190500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15300" y="1428750"/>
            <a:ext cx="552450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29200" y="2047875"/>
            <a:ext cx="152400" cy="1333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5100" y="2047875"/>
            <a:ext cx="133350" cy="1333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72450" y="2047875"/>
            <a:ext cx="133350" cy="1333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67200" y="2514600"/>
            <a:ext cx="7315200" cy="1104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19600" y="2667000"/>
            <a:ext cx="457200" cy="457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52950" y="2762250"/>
            <a:ext cx="19050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67675" y="2686050"/>
            <a:ext cx="457200" cy="228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29200" y="3305175"/>
            <a:ext cx="152400" cy="1333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15100" y="3305175"/>
            <a:ext cx="104775" cy="1333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53375" y="3305175"/>
            <a:ext cx="133350" cy="1333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67200" y="3771900"/>
            <a:ext cx="7315200" cy="11049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19600" y="3924300"/>
            <a:ext cx="457200" cy="4572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38663" y="4019550"/>
            <a:ext cx="219075" cy="266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086725" y="3943350"/>
            <a:ext cx="457200" cy="2286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029200" y="4562475"/>
            <a:ext cx="85725" cy="13335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34175" y="4562475"/>
            <a:ext cx="114300" cy="13335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48625" y="4562475"/>
            <a:ext cx="133350" cy="13335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10820400" y="190500"/>
            <a:ext cx="203454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ADE8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System Active</a:t>
            </a:r>
            <a:endParaRPr lang="en-US" sz="1200" dirty="0"/>
          </a:p>
        </p:txBody>
      </p:sp>
      <p:sp>
        <p:nvSpPr>
          <p:cNvPr id="30" name="Text 1"/>
          <p:cNvSpPr/>
          <p:nvPr/>
        </p:nvSpPr>
        <p:spPr>
          <a:xfrm>
            <a:off x="609600" y="5334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Case Studies - Defect Detection</a:t>
            </a:r>
            <a:endParaRPr lang="en-US" sz="2700" dirty="0"/>
          </a:p>
        </p:txBody>
      </p:sp>
      <p:sp>
        <p:nvSpPr>
          <p:cNvPr id="31" name="Text 2"/>
          <p:cNvSpPr/>
          <p:nvPr/>
        </p:nvSpPr>
        <p:spPr>
          <a:xfrm>
            <a:off x="762000" y="4804470"/>
            <a:ext cx="3657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C084FC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Real-World Detection</a:t>
            </a:r>
            <a:endParaRPr lang="en-US" sz="1500" dirty="0"/>
          </a:p>
        </p:txBody>
      </p:sp>
      <p:sp>
        <p:nvSpPr>
          <p:cNvPr id="32" name="Text 3"/>
          <p:cNvSpPr/>
          <p:nvPr/>
        </p:nvSpPr>
        <p:spPr>
          <a:xfrm>
            <a:off x="762000" y="5147370"/>
            <a:ext cx="304800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RailVision AI's GAN-based deblurring engine enables detection of critical defects that would be invisible to traditional imaging systems at high speeds.</a:t>
            </a:r>
            <a:endParaRPr lang="en-US" sz="1050" dirty="0"/>
          </a:p>
        </p:txBody>
      </p:sp>
      <p:sp>
        <p:nvSpPr>
          <p:cNvPr id="33" name="Text 4"/>
          <p:cNvSpPr/>
          <p:nvPr/>
        </p:nvSpPr>
        <p:spPr>
          <a:xfrm>
            <a:off x="5029200" y="1409700"/>
            <a:ext cx="35661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Axle Micro-Fracture Detection</a:t>
            </a:r>
            <a:endParaRPr lang="en-US" sz="1500" dirty="0"/>
          </a:p>
        </p:txBody>
      </p:sp>
      <p:sp>
        <p:nvSpPr>
          <p:cNvPr id="34" name="Text 5"/>
          <p:cNvSpPr/>
          <p:nvPr/>
        </p:nvSpPr>
        <p:spPr>
          <a:xfrm>
            <a:off x="8191500" y="1428750"/>
            <a:ext cx="6629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87171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Critical</a:t>
            </a:r>
            <a:endParaRPr lang="en-US" sz="900" dirty="0"/>
          </a:p>
        </p:txBody>
      </p:sp>
      <p:sp>
        <p:nvSpPr>
          <p:cNvPr id="35" name="Text 6"/>
          <p:cNvSpPr/>
          <p:nvPr/>
        </p:nvSpPr>
        <p:spPr>
          <a:xfrm>
            <a:off x="5029200" y="1714500"/>
            <a:ext cx="61950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1.8mm micro-fracture detected at 280 km/h on high-speed train.</a:t>
            </a:r>
            <a:endParaRPr lang="en-US" sz="1200" dirty="0"/>
          </a:p>
        </p:txBody>
      </p:sp>
      <p:sp>
        <p:nvSpPr>
          <p:cNvPr id="36" name="Text 7"/>
          <p:cNvSpPr/>
          <p:nvPr/>
        </p:nvSpPr>
        <p:spPr>
          <a:xfrm>
            <a:off x="5257800" y="2019300"/>
            <a:ext cx="12344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Speed: 280 km/h</a:t>
            </a:r>
            <a:endParaRPr lang="en-US" sz="1050" dirty="0"/>
          </a:p>
        </p:txBody>
      </p:sp>
      <p:sp>
        <p:nvSpPr>
          <p:cNvPr id="37" name="Text 8"/>
          <p:cNvSpPr/>
          <p:nvPr/>
        </p:nvSpPr>
        <p:spPr>
          <a:xfrm>
            <a:off x="6724650" y="2019300"/>
            <a:ext cx="14630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Detection Time: 1.2s</a:t>
            </a:r>
            <a:endParaRPr lang="en-US" sz="1050" dirty="0"/>
          </a:p>
        </p:txBody>
      </p:sp>
      <p:sp>
        <p:nvSpPr>
          <p:cNvPr id="38" name="Text 9"/>
          <p:cNvSpPr/>
          <p:nvPr/>
        </p:nvSpPr>
        <p:spPr>
          <a:xfrm>
            <a:off x="8382000" y="2019300"/>
            <a:ext cx="21717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Status: Prevented Derailment</a:t>
            </a:r>
            <a:endParaRPr lang="en-US" sz="1050" dirty="0"/>
          </a:p>
        </p:txBody>
      </p:sp>
      <p:sp>
        <p:nvSpPr>
          <p:cNvPr id="39" name="Text 10"/>
          <p:cNvSpPr/>
          <p:nvPr/>
        </p:nvSpPr>
        <p:spPr>
          <a:xfrm>
            <a:off x="5029200" y="2667000"/>
            <a:ext cx="35090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Wheel Flat Spot Identification</a:t>
            </a:r>
            <a:endParaRPr lang="en-US" sz="1500" dirty="0"/>
          </a:p>
        </p:txBody>
      </p:sp>
      <p:sp>
        <p:nvSpPr>
          <p:cNvPr id="40" name="Text 11"/>
          <p:cNvSpPr/>
          <p:nvPr/>
        </p:nvSpPr>
        <p:spPr>
          <a:xfrm>
            <a:off x="8143875" y="2686050"/>
            <a:ext cx="5486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BBF24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Major</a:t>
            </a:r>
            <a:endParaRPr lang="en-US" sz="900" dirty="0"/>
          </a:p>
        </p:txBody>
      </p:sp>
      <p:sp>
        <p:nvSpPr>
          <p:cNvPr id="41" name="Text 12"/>
          <p:cNvSpPr/>
          <p:nvPr/>
        </p:nvSpPr>
        <p:spPr>
          <a:xfrm>
            <a:off x="5029200" y="2971800"/>
            <a:ext cx="6126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Flat spot detected at 250 km/h on freight train in European network.</a:t>
            </a:r>
            <a:endParaRPr lang="en-US" sz="1200" dirty="0"/>
          </a:p>
        </p:txBody>
      </p:sp>
      <p:sp>
        <p:nvSpPr>
          <p:cNvPr id="42" name="Text 13"/>
          <p:cNvSpPr/>
          <p:nvPr/>
        </p:nvSpPr>
        <p:spPr>
          <a:xfrm>
            <a:off x="5257800" y="3276600"/>
            <a:ext cx="12344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Speed: 250 km/h</a:t>
            </a:r>
            <a:endParaRPr lang="en-US" sz="1050" dirty="0"/>
          </a:p>
        </p:txBody>
      </p:sp>
      <p:sp>
        <p:nvSpPr>
          <p:cNvPr id="43" name="Text 14"/>
          <p:cNvSpPr/>
          <p:nvPr/>
        </p:nvSpPr>
        <p:spPr>
          <a:xfrm>
            <a:off x="6696075" y="3276600"/>
            <a:ext cx="12344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Location: Europe</a:t>
            </a:r>
            <a:endParaRPr lang="en-US" sz="1050" dirty="0"/>
          </a:p>
        </p:txBody>
      </p:sp>
      <p:sp>
        <p:nvSpPr>
          <p:cNvPr id="44" name="Text 15"/>
          <p:cNvSpPr/>
          <p:nvPr/>
        </p:nvSpPr>
        <p:spPr>
          <a:xfrm>
            <a:off x="8162925" y="3276600"/>
            <a:ext cx="23660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Status: Scheduled Maintenance</a:t>
            </a:r>
            <a:endParaRPr lang="en-US" sz="1050" dirty="0"/>
          </a:p>
        </p:txBody>
      </p:sp>
      <p:sp>
        <p:nvSpPr>
          <p:cNvPr id="45" name="Text 16"/>
          <p:cNvSpPr/>
          <p:nvPr/>
        </p:nvSpPr>
        <p:spPr>
          <a:xfrm>
            <a:off x="5029200" y="3924300"/>
            <a:ext cx="35318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Surface Corrosion Monitoring</a:t>
            </a:r>
            <a:endParaRPr lang="en-US" sz="1500" dirty="0"/>
          </a:p>
        </p:txBody>
      </p:sp>
      <p:sp>
        <p:nvSpPr>
          <p:cNvPr id="46" name="Text 17"/>
          <p:cNvSpPr/>
          <p:nvPr/>
        </p:nvSpPr>
        <p:spPr>
          <a:xfrm>
            <a:off x="8162925" y="3943350"/>
            <a:ext cx="5486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60A5F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Minor</a:t>
            </a:r>
            <a:endParaRPr lang="en-US" sz="900" dirty="0"/>
          </a:p>
        </p:txBody>
      </p:sp>
      <p:sp>
        <p:nvSpPr>
          <p:cNvPr id="47" name="Text 18"/>
          <p:cNvSpPr/>
          <p:nvPr/>
        </p:nvSpPr>
        <p:spPr>
          <a:xfrm>
            <a:off x="5029200" y="4229100"/>
            <a:ext cx="6126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Early-stage rust detected on rail joint in coastal region with high humidity.</a:t>
            </a:r>
            <a:endParaRPr lang="en-US" sz="1200" dirty="0"/>
          </a:p>
        </p:txBody>
      </p:sp>
      <p:sp>
        <p:nvSpPr>
          <p:cNvPr id="48" name="Text 19"/>
          <p:cNvSpPr/>
          <p:nvPr/>
        </p:nvSpPr>
        <p:spPr>
          <a:xfrm>
            <a:off x="5191125" y="4533900"/>
            <a:ext cx="15773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Environment: Coastal</a:t>
            </a:r>
            <a:endParaRPr lang="en-US" sz="1050" dirty="0"/>
          </a:p>
        </p:txBody>
      </p:sp>
      <p:sp>
        <p:nvSpPr>
          <p:cNvPr id="49" name="Text 20"/>
          <p:cNvSpPr/>
          <p:nvPr/>
        </p:nvSpPr>
        <p:spPr>
          <a:xfrm>
            <a:off x="6924675" y="4533900"/>
            <a:ext cx="10744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Response: 48h</a:t>
            </a:r>
            <a:endParaRPr lang="en-US" sz="1050" dirty="0"/>
          </a:p>
        </p:txBody>
      </p:sp>
      <p:sp>
        <p:nvSpPr>
          <p:cNvPr id="50" name="Text 21"/>
          <p:cNvSpPr/>
          <p:nvPr/>
        </p:nvSpPr>
        <p:spPr>
          <a:xfrm>
            <a:off x="8258175" y="4533900"/>
            <a:ext cx="18745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Status: Preventive Action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050" y="190500"/>
            <a:ext cx="1695450" cy="3238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0" y="276225"/>
            <a:ext cx="152400" cy="152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990600"/>
            <a:ext cx="7620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343150"/>
            <a:ext cx="17145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95275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562350"/>
            <a:ext cx="13335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4171950"/>
            <a:ext cx="1143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4819650"/>
            <a:ext cx="4267200" cy="1066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81600" y="1257300"/>
            <a:ext cx="6400800" cy="5143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0" y="1752600"/>
            <a:ext cx="6096000" cy="333375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0820400" y="190500"/>
            <a:ext cx="203454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ADE8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System Active</a:t>
            </a:r>
            <a:endParaRPr lang="en-US" sz="1200" dirty="0"/>
          </a:p>
        </p:txBody>
      </p:sp>
      <p:sp>
        <p:nvSpPr>
          <p:cNvPr id="14" name="Text 1"/>
          <p:cNvSpPr/>
          <p:nvPr/>
        </p:nvSpPr>
        <p:spPr>
          <a:xfrm>
            <a:off x="609600" y="5334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Comparative Performance Analysis</a:t>
            </a:r>
            <a:endParaRPr lang="en-US" sz="2700" dirty="0"/>
          </a:p>
        </p:txBody>
      </p:sp>
      <p:sp>
        <p:nvSpPr>
          <p:cNvPr id="15" name="Text 2"/>
          <p:cNvSpPr/>
          <p:nvPr/>
        </p:nvSpPr>
        <p:spPr>
          <a:xfrm>
            <a:off x="609600" y="1771650"/>
            <a:ext cx="51206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C084FC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Benchmark Comparison</a:t>
            </a:r>
            <a:endParaRPr lang="en-US" sz="1800" dirty="0"/>
          </a:p>
        </p:txBody>
      </p:sp>
      <p:sp>
        <p:nvSpPr>
          <p:cNvPr id="16" name="Text 3"/>
          <p:cNvSpPr/>
          <p:nvPr/>
        </p:nvSpPr>
        <p:spPr>
          <a:xfrm>
            <a:off x="895350" y="2305050"/>
            <a:ext cx="39814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C084F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RailVision AI</a:t>
            </a: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achieves </a:t>
            </a:r>
            <a:r>
              <a:rPr lang="en-US" sz="1200" b="1" dirty="0">
                <a:solidFill>
                  <a:srgbClr val="C084F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sub-0.02ms</a:t>
            </a: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inference time vs. 15ms for ADTSolution and 20ms for ENSCO TCIS</a:t>
            </a:r>
            <a:endParaRPr lang="en-US" sz="1200" dirty="0"/>
          </a:p>
        </p:txBody>
      </p:sp>
      <p:sp>
        <p:nvSpPr>
          <p:cNvPr id="17" name="Text 4"/>
          <p:cNvSpPr/>
          <p:nvPr/>
        </p:nvSpPr>
        <p:spPr>
          <a:xfrm>
            <a:off x="876300" y="2914650"/>
            <a:ext cx="40005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C084F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99.9%</a:t>
            </a: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defect detection accuracy vs. 97.3% for ADTSolution and 96.8% for ENSCO TCIS</a:t>
            </a:r>
            <a:endParaRPr lang="en-US" sz="1200" dirty="0"/>
          </a:p>
        </p:txBody>
      </p:sp>
      <p:sp>
        <p:nvSpPr>
          <p:cNvPr id="18" name="Text 5"/>
          <p:cNvSpPr/>
          <p:nvPr/>
        </p:nvSpPr>
        <p:spPr>
          <a:xfrm>
            <a:off x="857250" y="3524250"/>
            <a:ext cx="4019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Operational capability at </a:t>
            </a:r>
            <a:r>
              <a:rPr lang="en-US" sz="1200" b="1" dirty="0">
                <a:solidFill>
                  <a:srgbClr val="C084F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300 km/h</a:t>
            </a: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vs. 120 km/h for ADTSolution and 80 km/h for ENSCO TCIS</a:t>
            </a:r>
            <a:endParaRPr lang="en-US" sz="1200" dirty="0"/>
          </a:p>
        </p:txBody>
      </p:sp>
      <p:sp>
        <p:nvSpPr>
          <p:cNvPr id="19" name="Text 6"/>
          <p:cNvSpPr/>
          <p:nvPr/>
        </p:nvSpPr>
        <p:spPr>
          <a:xfrm>
            <a:off x="838200" y="4133850"/>
            <a:ext cx="4038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C084F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Real-time processing</a:t>
            </a: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with </a:t>
            </a:r>
            <a:r>
              <a:rPr lang="en-US" sz="1200" b="1" dirty="0">
                <a:solidFill>
                  <a:srgbClr val="C084F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&lt;100ms</a:t>
            </a:r>
            <a:r>
              <a:rPr lang="en-US" sz="1200" dirty="0">
                <a:solidFill>
                  <a:srgbClr val="E5E7E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data latency vs. 500ms for ADTSolution and 1s for ENSCO TCIS</a:t>
            </a:r>
            <a:endParaRPr lang="en-US" sz="1200" dirty="0"/>
          </a:p>
        </p:txBody>
      </p:sp>
      <p:sp>
        <p:nvSpPr>
          <p:cNvPr id="20" name="Text 7"/>
          <p:cNvSpPr/>
          <p:nvPr/>
        </p:nvSpPr>
        <p:spPr>
          <a:xfrm>
            <a:off x="762000" y="4972050"/>
            <a:ext cx="396240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D1D5DB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"The combination of ultra-low latency and near-perfect accuracy positions RailVision AI as a transformative solution for high-speed rail safety, enabling predictive maintenance at scale while minimizing operational disruption."</a:t>
            </a:r>
            <a:endParaRPr lang="en-US" sz="1050" dirty="0"/>
          </a:p>
        </p:txBody>
      </p:sp>
      <p:sp>
        <p:nvSpPr>
          <p:cNvPr id="21" name="Text 8"/>
          <p:cNvSpPr/>
          <p:nvPr/>
        </p:nvSpPr>
        <p:spPr>
          <a:xfrm>
            <a:off x="5334000" y="1409700"/>
            <a:ext cx="7315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Performance Metrics Comparison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1530</Words>
  <Application>Microsoft Office PowerPoint</Application>
  <PresentationFormat>Widescreen</PresentationFormat>
  <Paragraphs>311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Manrope</vt:lpstr>
      <vt:lpstr>Sora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Girishan B</cp:lastModifiedBy>
  <cp:revision>5</cp:revision>
  <dcterms:created xsi:type="dcterms:W3CDTF">2026-01-09T03:51:37Z</dcterms:created>
  <dcterms:modified xsi:type="dcterms:W3CDTF">2026-01-09T04:10:25Z</dcterms:modified>
</cp:coreProperties>
</file>